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27"/>
  </p:notesMasterIdLst>
  <p:sldIdLst>
    <p:sldId id="256" r:id="rId2"/>
    <p:sldId id="265" r:id="rId3"/>
    <p:sldId id="268" r:id="rId4"/>
    <p:sldId id="286" r:id="rId5"/>
    <p:sldId id="287" r:id="rId6"/>
    <p:sldId id="267" r:id="rId7"/>
    <p:sldId id="257" r:id="rId8"/>
    <p:sldId id="284" r:id="rId9"/>
    <p:sldId id="288" r:id="rId10"/>
    <p:sldId id="269" r:id="rId11"/>
    <p:sldId id="293" r:id="rId12"/>
    <p:sldId id="294" r:id="rId13"/>
    <p:sldId id="295" r:id="rId14"/>
    <p:sldId id="285" r:id="rId15"/>
    <p:sldId id="289" r:id="rId16"/>
    <p:sldId id="290" r:id="rId17"/>
    <p:sldId id="291" r:id="rId18"/>
    <p:sldId id="292" r:id="rId19"/>
    <p:sldId id="282" r:id="rId20"/>
    <p:sldId id="272" r:id="rId21"/>
    <p:sldId id="273" r:id="rId22"/>
    <p:sldId id="281" r:id="rId23"/>
    <p:sldId id="276" r:id="rId24"/>
    <p:sldId id="277" r:id="rId25"/>
    <p:sldId id="262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08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3A3A"/>
    <a:srgbClr val="5472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7" autoAdjust="0"/>
    <p:restoredTop sz="94673" autoAdjust="0"/>
  </p:normalViewPr>
  <p:slideViewPr>
    <p:cSldViewPr snapToGrid="0" showGuides="1">
      <p:cViewPr varScale="1">
        <p:scale>
          <a:sx n="81" d="100"/>
          <a:sy n="81" d="100"/>
        </p:scale>
        <p:origin x="749" y="53"/>
      </p:cViewPr>
      <p:guideLst>
        <p:guide orient="horz" pos="2808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24415E-E496-4425-A265-CE89C84834EB}" type="datetimeFigureOut">
              <a:rPr lang="en-US" smtClean="0"/>
              <a:t>2026-03-09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D2CD2D-9F9C-4D96-B846-8AAA77D9B0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06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7/1/2026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A378B-29F7-4FA7-A452-40E38F6CA1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2968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7/1/2026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A378B-29F7-4FA7-A452-40E38F6CA1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853967"/>
      </p:ext>
    </p:extLst>
  </p:cSld>
  <p:clrMapOvr>
    <a:masterClrMapping/>
  </p:clrMapOvr>
  <p:hf hd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7/1/2026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A378B-29F7-4FA7-A452-40E38F6CA186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9537402"/>
      </p:ext>
    </p:extLst>
  </p:cSld>
  <p:clrMapOvr>
    <a:masterClrMapping/>
  </p:clrMapOvr>
  <p:hf hd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7/1/2026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A378B-29F7-4FA7-A452-40E38F6CA1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905878"/>
      </p:ext>
    </p:extLst>
  </p:cSld>
  <p:clrMapOvr>
    <a:masterClrMapping/>
  </p:clrMapOvr>
  <p:hf hd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7/1/2026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A378B-29F7-4FA7-A452-40E38F6CA186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03411390"/>
      </p:ext>
    </p:extLst>
  </p:cSld>
  <p:clrMapOvr>
    <a:masterClrMapping/>
  </p:clrMapOvr>
  <p:hf hd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7/1/2026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A378B-29F7-4FA7-A452-40E38F6CA1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784630"/>
      </p:ext>
    </p:extLst>
  </p:cSld>
  <p:clrMapOvr>
    <a:masterClrMapping/>
  </p:clrMapOvr>
  <p:hf hd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7/1/2026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A378B-29F7-4FA7-A452-40E38F6CA1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2275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7/1/2026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A378B-29F7-4FA7-A452-40E38F6CA1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2389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47B6BB-B598-268E-F032-6BD6E63462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33A36C-2DA3-A705-684A-3FE65260B2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7/1/2026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DED38A-7846-0708-E85E-C0A491EC9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E286DA-2326-ADEB-08A6-C3450700C8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A378B-29F7-4FA7-A452-40E38F6CA1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474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7/1/2026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A378B-29F7-4FA7-A452-40E38F6CA1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423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7/1/2026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A378B-29F7-4FA7-A452-40E38F6CA1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102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7/1/2026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A378B-29F7-4FA7-A452-40E38F6CA1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11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7/1/2026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A378B-29F7-4FA7-A452-40E38F6CA1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778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7/1/2026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A378B-29F7-4FA7-A452-40E38F6CA1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399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7/1/2026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A378B-29F7-4FA7-A452-40E38F6CA1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073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7/1/2026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A378B-29F7-4FA7-A452-40E38F6CA1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1716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7/1/2026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A378B-29F7-4FA7-A452-40E38F6CA1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92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7/1/2026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B4A378B-29F7-4FA7-A452-40E38F6CA186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9213668-E17E-06AF-2B8A-E703777A710B}"/>
              </a:ext>
            </a:extLst>
          </p:cNvPr>
          <p:cNvPicPr>
            <a:picLocks noChangeAspect="1"/>
          </p:cNvPicPr>
          <p:nvPr userDrawn="1"/>
        </p:nvPicPr>
        <p:blipFill>
          <a:blip r:embed="rId19"/>
          <a:stretch>
            <a:fillRect/>
          </a:stretch>
        </p:blipFill>
        <p:spPr>
          <a:xfrm>
            <a:off x="673440" y="6295051"/>
            <a:ext cx="2517866" cy="487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934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60" r:id="rId17"/>
  </p:sldLayoutIdLst>
  <p:hf hdr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CAA298-25B9-6219-45F4-57A4E919C6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00075"/>
            <a:ext cx="9144000" cy="2909888"/>
          </a:xfrm>
        </p:spPr>
        <p:txBody>
          <a:bodyPr>
            <a:noAutofit/>
          </a:bodyPr>
          <a:lstStyle/>
          <a:p>
            <a:r>
              <a:rPr lang="en-US" sz="4800" b="1" dirty="0">
                <a:solidFill>
                  <a:schemeClr val="tx1"/>
                </a:solidFill>
                <a:latin typeface="Montserrat" panose="00000500000000000000" pitchFamily="2" charset="0"/>
                <a:cs typeface="Poppins" panose="00000500000000000000" pitchFamily="2" charset="0"/>
              </a:rPr>
              <a:t>AI-DRIVEN DEMAND FORECASTING AND WASTE MANAGEMENT SYSTEM FOR SRI LANKAN RESTAURANTS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6B6019-FD42-849B-5B00-906B5030AE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2506532"/>
          </a:xfrm>
        </p:spPr>
        <p:txBody>
          <a:bodyPr>
            <a:normAutofit/>
          </a:bodyPr>
          <a:lstStyle/>
          <a:p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Reducing Waste &amp; Improving Efficiency in Sri Lankan Restaurants</a:t>
            </a:r>
          </a:p>
          <a:p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Group ID: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 RP_25_26J_393</a:t>
            </a:r>
          </a:p>
          <a:p>
            <a:b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</a:b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Date: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 07 January 2026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D28410-DBD0-1612-3C9E-BA9C52310A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7/1/2026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0F0B02-3DEE-490C-1A83-53488F50C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A378B-29F7-4FA7-A452-40E38F6CA18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9429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CBB9BD-9FF8-BC61-EBCD-BAB2FBCC16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BDD468-F626-7515-5D60-BA001C8940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1240900"/>
            <a:ext cx="10982325" cy="25545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tx2">
                    <a:lumMod val="75000"/>
                    <a:lumOff val="25000"/>
                  </a:schemeClr>
                </a:solidFill>
                <a:latin typeface="Montserrat" panose="00000500000000000000" pitchFamily="2" charset="0"/>
              </a:rPr>
              <a:t>System Architecture</a:t>
            </a:r>
          </a:p>
          <a:p>
            <a:pPr marL="0" indent="0">
              <a:buNone/>
            </a:pPr>
            <a:r>
              <a:rPr lang="en-US" sz="1600" b="1" dirty="0">
                <a:latin typeface="Montserrat" panose="00000500000000000000" pitchFamily="2" charset="0"/>
              </a:rPr>
              <a:t>ML Forecasting Module: </a:t>
            </a:r>
            <a:r>
              <a:rPr lang="en-US" sz="1600" dirty="0">
                <a:latin typeface="Montserrat" panose="00000500000000000000" pitchFamily="2" charset="0"/>
              </a:rPr>
              <a:t>Baseline predictions generated using </a:t>
            </a:r>
            <a:r>
              <a:rPr lang="en-US" sz="1600" dirty="0" err="1">
                <a:latin typeface="Montserrat" panose="00000500000000000000" pitchFamily="2" charset="0"/>
              </a:rPr>
              <a:t>LightGBM</a:t>
            </a:r>
            <a:r>
              <a:rPr lang="en-US" sz="1600" dirty="0">
                <a:latin typeface="Montserrat" panose="00000500000000000000" pitchFamily="2" charset="0"/>
              </a:rPr>
              <a:t> or Facebook Prophet.</a:t>
            </a:r>
          </a:p>
          <a:p>
            <a:pPr marL="0" indent="0">
              <a:buNone/>
            </a:pPr>
            <a:r>
              <a:rPr lang="en-US" sz="1600" b="1" dirty="0">
                <a:latin typeface="Montserrat" panose="00000500000000000000" pitchFamily="2" charset="0"/>
              </a:rPr>
              <a:t>Rule-Based Adjustment Engine: </a:t>
            </a:r>
            <a:r>
              <a:rPr lang="en-US" sz="1600" dirty="0">
                <a:latin typeface="Montserrat" panose="00000500000000000000" pitchFamily="2" charset="0"/>
              </a:rPr>
              <a:t>A secondary layer that modifies baseline forecasts based on expert domain knowledge and external </a:t>
            </a:r>
            <a:r>
              <a:rPr lang="en-US" sz="1600" dirty="0" err="1">
                <a:latin typeface="Montserrat" panose="00000500000000000000" pitchFamily="2" charset="0"/>
              </a:rPr>
              <a:t>triggers.Backend</a:t>
            </a:r>
            <a:r>
              <a:rPr lang="en-US" sz="1600" dirty="0">
                <a:latin typeface="Montserrat" panose="00000500000000000000" pitchFamily="2" charset="0"/>
              </a:rPr>
              <a:t>: </a:t>
            </a:r>
            <a:r>
              <a:rPr lang="en-US" sz="1600" dirty="0" err="1">
                <a:latin typeface="Montserrat" panose="00000500000000000000" pitchFamily="2" charset="0"/>
              </a:rPr>
              <a:t>FastAPI</a:t>
            </a:r>
            <a:r>
              <a:rPr lang="en-US" sz="1600" dirty="0">
                <a:latin typeface="Montserrat" panose="00000500000000000000" pitchFamily="2" charset="0"/>
              </a:rPr>
              <a:t> for fast data retrieval and Python-based logic for the rule engine</a:t>
            </a:r>
            <a:r>
              <a:rPr lang="en-US" sz="1600" b="1" dirty="0">
                <a:latin typeface="Montserrat" panose="00000500000000000000" pitchFamily="2" charset="0"/>
              </a:rPr>
              <a:t>.</a:t>
            </a:r>
          </a:p>
          <a:p>
            <a:pPr marL="0" indent="0">
              <a:buNone/>
            </a:pPr>
            <a:r>
              <a:rPr lang="en-US" sz="1600" b="1" dirty="0">
                <a:latin typeface="Montserrat" panose="00000500000000000000" pitchFamily="2" charset="0"/>
              </a:rPr>
              <a:t>Data Sources: </a:t>
            </a:r>
            <a:r>
              <a:rPr lang="en-US" sz="1600" dirty="0">
                <a:latin typeface="Montserrat" panose="00000500000000000000" pitchFamily="2" charset="0"/>
              </a:rPr>
              <a:t>Integrates </a:t>
            </a:r>
            <a:r>
              <a:rPr lang="en-US" sz="1600" dirty="0" err="1">
                <a:latin typeface="Montserrat" panose="00000500000000000000" pitchFamily="2" charset="0"/>
              </a:rPr>
              <a:t>OpenWeatherMap</a:t>
            </a:r>
            <a:r>
              <a:rPr lang="en-US" sz="1600" dirty="0">
                <a:latin typeface="Montserrat" panose="00000500000000000000" pitchFamily="2" charset="0"/>
              </a:rPr>
              <a:t> API and a manually curated Sri Lankan Cultural Holiday Calendar.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E3529F-F041-BF85-1221-125A641527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7/1/2026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898416-CFA3-5239-106B-C891C5408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anchor="ctr"/>
          <a:lstStyle/>
          <a:p>
            <a:r>
              <a:rPr lang="en-US" sz="1400" dirty="0"/>
              <a:t>IT22073846   |   Thilakarathna W.P.N.S. |   25_26J_393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58F44A-B00B-5D73-A934-5C7415CADA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A378B-29F7-4FA7-A452-40E38F6CA186}" type="slidenum">
              <a:rPr lang="en-US" smtClean="0"/>
              <a:t>10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EC990760-6569-A917-8A8B-498CCFB635ED}"/>
              </a:ext>
            </a:extLst>
          </p:cNvPr>
          <p:cNvSpPr txBox="1">
            <a:spLocks/>
          </p:cNvSpPr>
          <p:nvPr/>
        </p:nvSpPr>
        <p:spPr>
          <a:xfrm>
            <a:off x="454057" y="136525"/>
            <a:ext cx="11283885" cy="10229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en-US" sz="2800" b="1" dirty="0">
                <a:solidFill>
                  <a:srgbClr val="3A3A3A"/>
                </a:solidFill>
                <a:latin typeface="Montserrat" panose="00000500000000000000" pitchFamily="2" charset="0"/>
              </a:rPr>
              <a:t>Lightweight Hybrid Food Demand Forecaster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1E68C38-5C54-09FC-9031-9D572076B7B1}"/>
              </a:ext>
            </a:extLst>
          </p:cNvPr>
          <p:cNvSpPr txBox="1"/>
          <p:nvPr/>
        </p:nvSpPr>
        <p:spPr>
          <a:xfrm>
            <a:off x="600076" y="3588055"/>
            <a:ext cx="10982324" cy="20872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>
                <a:solidFill>
                  <a:schemeClr val="tx2">
                    <a:lumMod val="75000"/>
                    <a:lumOff val="25000"/>
                  </a:schemeClr>
                </a:solidFill>
                <a:latin typeface="Montserrat" panose="00000500000000000000" pitchFamily="2" charset="0"/>
              </a:rPr>
              <a:t>End to End Data Flow</a:t>
            </a:r>
          </a:p>
          <a:p>
            <a:pPr>
              <a:lnSpc>
                <a:spcPct val="150000"/>
              </a:lnSpc>
            </a:pPr>
            <a:r>
              <a:rPr lang="en-US" sz="1400" b="1" dirty="0">
                <a:latin typeface="Montserrat" panose="00000500000000000000" pitchFamily="2" charset="0"/>
              </a:rPr>
              <a:t>Preprocessing: Raw Data is cleaned and normalized via Python/Pandas.</a:t>
            </a:r>
          </a:p>
          <a:p>
            <a:pPr>
              <a:lnSpc>
                <a:spcPct val="150000"/>
              </a:lnSpc>
            </a:pPr>
            <a:r>
              <a:rPr lang="en-US" sz="1400" b="1" dirty="0">
                <a:latin typeface="Montserrat" panose="00000500000000000000" pitchFamily="2" charset="0"/>
              </a:rPr>
              <a:t>Baseline Generation: ML module calculates a base forecast from temporal trends.</a:t>
            </a:r>
          </a:p>
          <a:p>
            <a:pPr>
              <a:lnSpc>
                <a:spcPct val="150000"/>
              </a:lnSpc>
            </a:pPr>
            <a:r>
              <a:rPr lang="en-US" sz="1400" b="1" dirty="0">
                <a:latin typeface="Montserrat" panose="00000500000000000000" pitchFamily="2" charset="0"/>
              </a:rPr>
              <a:t>Contextual Overlay: Rule engine pulls real-time weather and holiday data.</a:t>
            </a:r>
          </a:p>
          <a:p>
            <a:pPr>
              <a:lnSpc>
                <a:spcPct val="150000"/>
              </a:lnSpc>
            </a:pPr>
            <a:r>
              <a:rPr lang="en-US" sz="1400" b="1" dirty="0">
                <a:latin typeface="Montserrat" panose="00000500000000000000" pitchFamily="2" charset="0"/>
              </a:rPr>
              <a:t>Refinement: Expert rules (e.g., "IF Vesak THEN 2.0x") adjust the </a:t>
            </a:r>
            <a:r>
              <a:rPr lang="en-US" sz="1400" b="1" dirty="0" err="1">
                <a:latin typeface="Montserrat" panose="00000500000000000000" pitchFamily="2" charset="0"/>
              </a:rPr>
              <a:t>baseline.Output</a:t>
            </a:r>
            <a:r>
              <a:rPr lang="en-US" sz="1400" b="1" dirty="0">
                <a:latin typeface="Montserrat" panose="00000500000000000000" pitchFamily="2" charset="0"/>
              </a:rPr>
              <a:t>: </a:t>
            </a:r>
          </a:p>
          <a:p>
            <a:pPr>
              <a:lnSpc>
                <a:spcPct val="150000"/>
              </a:lnSpc>
            </a:pPr>
            <a:r>
              <a:rPr lang="en-US" sz="1400" b="1" dirty="0">
                <a:latin typeface="Montserrat" panose="00000500000000000000" pitchFamily="2" charset="0"/>
              </a:rPr>
              <a:t>Final demand forecast is displayed on a mobile-friendly dashboard.</a:t>
            </a:r>
            <a:endParaRPr lang="en-US" sz="1400" dirty="0">
              <a:latin typeface="Montserrat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17384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ECA5A6-4459-0544-768A-0B6E465E78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80500A-F161-D387-2350-B8052A1855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1240900"/>
            <a:ext cx="10982325" cy="25545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tx2">
                    <a:lumMod val="75000"/>
                    <a:lumOff val="25000"/>
                  </a:schemeClr>
                </a:solidFill>
                <a:latin typeface="Montserrat" panose="00000500000000000000" pitchFamily="2" charset="0"/>
              </a:rPr>
              <a:t>AI/ML Forecasting</a:t>
            </a:r>
          </a:p>
          <a:p>
            <a:pPr marL="0" indent="0">
              <a:buNone/>
            </a:pPr>
            <a:r>
              <a:rPr lang="en-US" sz="1600" b="1" dirty="0">
                <a:latin typeface="Montserrat" panose="00000500000000000000" pitchFamily="2" charset="0"/>
              </a:rPr>
              <a:t>Lightweight Models: Focus on </a:t>
            </a:r>
            <a:r>
              <a:rPr lang="en-US" sz="1600" b="1" dirty="0" err="1">
                <a:latin typeface="Montserrat" panose="00000500000000000000" pitchFamily="2" charset="0"/>
              </a:rPr>
              <a:t>LightGBM</a:t>
            </a:r>
            <a:r>
              <a:rPr lang="en-US" sz="1600" b="1" dirty="0">
                <a:latin typeface="Montserrat" panose="00000500000000000000" pitchFamily="2" charset="0"/>
              </a:rPr>
              <a:t> and Prophet to avoid overfitting on small datasets.</a:t>
            </a:r>
          </a:p>
          <a:p>
            <a:pPr marL="0" indent="0">
              <a:buNone/>
            </a:pPr>
            <a:r>
              <a:rPr lang="en-US" sz="1600" b="1" dirty="0">
                <a:latin typeface="Montserrat" panose="00000500000000000000" pitchFamily="2" charset="0"/>
              </a:rPr>
              <a:t>Key Features:</a:t>
            </a:r>
          </a:p>
          <a:p>
            <a:pPr marL="0" indent="0">
              <a:buNone/>
            </a:pPr>
            <a:r>
              <a:rPr lang="en-US" sz="1600" b="1" dirty="0">
                <a:latin typeface="Montserrat" panose="00000500000000000000" pitchFamily="2" charset="0"/>
              </a:rPr>
              <a:t>Temporal: Day-of-week, month, and seasonal trends.</a:t>
            </a:r>
          </a:p>
          <a:p>
            <a:pPr marL="0" indent="0">
              <a:buNone/>
            </a:pPr>
            <a:r>
              <a:rPr lang="en-US" sz="1600" b="1" dirty="0">
                <a:latin typeface="Montserrat" panose="00000500000000000000" pitchFamily="2" charset="0"/>
              </a:rPr>
              <a:t>Cultural: Local holidays (e.g., Sinhala New Year, Vesak).</a:t>
            </a:r>
          </a:p>
          <a:p>
            <a:pPr marL="0" indent="0">
              <a:buNone/>
            </a:pPr>
            <a:r>
              <a:rPr lang="en-US" sz="1600" b="1" dirty="0">
                <a:latin typeface="Montserrat" panose="00000500000000000000" pitchFamily="2" charset="0"/>
              </a:rPr>
              <a:t>Meteorological: Daily temperature and precipitation.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C4E19F-329C-9859-AD8A-F277313F71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7/1/2026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226E07-9CDE-A277-C7C9-AC581D03E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anchor="ctr"/>
          <a:lstStyle/>
          <a:p>
            <a:r>
              <a:rPr lang="en-US" sz="1400" dirty="0"/>
              <a:t>IT22073846   |   Thilakarathna W.P.N.S. |   25_26J_393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61E4EC-0741-92FB-E772-D149674FB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A378B-29F7-4FA7-A452-40E38F6CA186}" type="slidenum">
              <a:rPr lang="en-US" smtClean="0"/>
              <a:t>11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AD01A64B-1F1E-F21D-618B-EF9503C88891}"/>
              </a:ext>
            </a:extLst>
          </p:cNvPr>
          <p:cNvSpPr txBox="1">
            <a:spLocks/>
          </p:cNvSpPr>
          <p:nvPr/>
        </p:nvSpPr>
        <p:spPr>
          <a:xfrm>
            <a:off x="454057" y="136525"/>
            <a:ext cx="11283885" cy="10229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en-US" sz="2800" b="1" dirty="0">
                <a:solidFill>
                  <a:srgbClr val="3A3A3A"/>
                </a:solidFill>
                <a:latin typeface="Montserrat" panose="00000500000000000000" pitchFamily="2" charset="0"/>
              </a:rPr>
              <a:t>Lightweight Hybrid Food Demand Forecaster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077B3F1-2263-69C0-6360-991569FB32CC}"/>
              </a:ext>
            </a:extLst>
          </p:cNvPr>
          <p:cNvSpPr txBox="1"/>
          <p:nvPr/>
        </p:nvSpPr>
        <p:spPr>
          <a:xfrm>
            <a:off x="600076" y="3588055"/>
            <a:ext cx="10982324" cy="23128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>
                <a:solidFill>
                  <a:schemeClr val="tx2">
                    <a:lumMod val="75000"/>
                    <a:lumOff val="25000"/>
                  </a:schemeClr>
                </a:solidFill>
                <a:latin typeface="Montserrat" panose="00000500000000000000" pitchFamily="2" charset="0"/>
              </a:rPr>
              <a:t>Inventory Planning Logic</a:t>
            </a:r>
          </a:p>
          <a:p>
            <a:pPr>
              <a:lnSpc>
                <a:spcPct val="150000"/>
              </a:lnSpc>
            </a:pPr>
            <a:r>
              <a:rPr lang="en-US" sz="1600" b="1" dirty="0">
                <a:latin typeface="Montserrat" panose="00000500000000000000" pitchFamily="2" charset="0"/>
              </a:rPr>
              <a:t>Baseline Forecasting: Predicts daily sales volume using historical patterns.</a:t>
            </a:r>
          </a:p>
          <a:p>
            <a:pPr>
              <a:lnSpc>
                <a:spcPct val="150000"/>
              </a:lnSpc>
            </a:pPr>
            <a:r>
              <a:rPr lang="en-US" sz="1600" b="1" dirty="0">
                <a:latin typeface="Montserrat" panose="00000500000000000000" pitchFamily="2" charset="0"/>
              </a:rPr>
              <a:t>Knowledge-Driven Adjustments: Uses a formula to bridge the gap between data and reality:</a:t>
            </a:r>
          </a:p>
          <a:p>
            <a:pPr>
              <a:lnSpc>
                <a:spcPct val="150000"/>
              </a:lnSpc>
            </a:pPr>
            <a:r>
              <a:rPr lang="en-US" sz="1600" b="1" dirty="0">
                <a:solidFill>
                  <a:srgbClr val="FF0000"/>
                </a:solidFill>
                <a:latin typeface="Montserrat" panose="00000500000000000000" pitchFamily="2" charset="0"/>
              </a:rPr>
              <a:t>Final Forecast = ML Base Prediction x Rule Based Adjustment Factor</a:t>
            </a:r>
          </a:p>
          <a:p>
            <a:pPr>
              <a:lnSpc>
                <a:spcPct val="150000"/>
              </a:lnSpc>
            </a:pPr>
            <a:r>
              <a:rPr lang="en-US" sz="1600" b="1" dirty="0">
                <a:latin typeface="Montserrat" panose="00000500000000000000" pitchFamily="2" charset="0"/>
              </a:rPr>
              <a:t>Waste Reduction: By accurately predicting high-impact "rare events" (holidays/weather), the system prevents the over-ordering that leads to waste.</a:t>
            </a:r>
            <a:endParaRPr lang="en-US" sz="1600" dirty="0">
              <a:latin typeface="Montserrat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11619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9E567E-214C-E1A2-0FD7-967008D718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6B24FB-BC95-1C39-5914-71D6AC2FB0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1240900"/>
            <a:ext cx="10982325" cy="25545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tx2">
                    <a:lumMod val="75000"/>
                    <a:lumOff val="25000"/>
                  </a:schemeClr>
                </a:solidFill>
                <a:latin typeface="Montserrat" panose="00000500000000000000" pitchFamily="2" charset="0"/>
              </a:rPr>
              <a:t>Novelty and Research Contribution</a:t>
            </a:r>
          </a:p>
          <a:p>
            <a:pPr marL="0" indent="0">
              <a:buNone/>
            </a:pPr>
            <a:r>
              <a:rPr lang="en-US" sz="1600" b="1" dirty="0">
                <a:latin typeface="Montserrat" panose="00000500000000000000" pitchFamily="2" charset="0"/>
              </a:rPr>
              <a:t>Knowledge-Driven Hybridity: Moves beyond purely data-driven paradigms by "hard-coding" human expertise into a rule engine.</a:t>
            </a:r>
          </a:p>
          <a:p>
            <a:pPr marL="0" indent="0">
              <a:buNone/>
            </a:pPr>
            <a:r>
              <a:rPr lang="en-US" sz="1600" b="1" dirty="0">
                <a:latin typeface="Montserrat" panose="00000500000000000000" pitchFamily="2" charset="0"/>
              </a:rPr>
              <a:t>Proxy Data Utilization: First-of-its-kind focus on using supplier invoices as a primary data source for forecasting in un-digitized environments.</a:t>
            </a:r>
          </a:p>
          <a:p>
            <a:pPr marL="0" indent="0">
              <a:buNone/>
            </a:pPr>
            <a:r>
              <a:rPr lang="en-US" sz="1600" b="1" dirty="0">
                <a:latin typeface="Montserrat" panose="00000500000000000000" pitchFamily="2" charset="0"/>
              </a:rPr>
              <a:t>SME-Centric Design: Specifically addresses the "digital literacy barrier" by providing an interpretable, actionable tool rather than a "black box" model.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F35E98-D29A-409C-27EA-BAFCA11A3C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7/1/2026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F9420D-D3E7-FD9A-74C3-9A42B6D6A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anchor="ctr"/>
          <a:lstStyle/>
          <a:p>
            <a:r>
              <a:rPr lang="en-US" sz="1400" dirty="0"/>
              <a:t>IT22073846   |   Thilakarathna W.P.N.S. |   25_26J_393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7C833B-A2EA-672B-C72D-2E74DD74F5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A378B-29F7-4FA7-A452-40E38F6CA186}" type="slidenum">
              <a:rPr lang="en-US" smtClean="0"/>
              <a:t>12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A1FC1E6D-2C6D-E280-2137-35F8ED768782}"/>
              </a:ext>
            </a:extLst>
          </p:cNvPr>
          <p:cNvSpPr txBox="1">
            <a:spLocks/>
          </p:cNvSpPr>
          <p:nvPr/>
        </p:nvSpPr>
        <p:spPr>
          <a:xfrm>
            <a:off x="454057" y="136525"/>
            <a:ext cx="11283885" cy="10229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en-US" sz="2800" b="1" dirty="0">
                <a:solidFill>
                  <a:srgbClr val="3A3A3A"/>
                </a:solidFill>
                <a:latin typeface="Montserrat" panose="00000500000000000000" pitchFamily="2" charset="0"/>
              </a:rPr>
              <a:t>Lightweight Hybrid Food Demand Forecaster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6A1E6E1-2E28-3D28-237E-A175546DD968}"/>
              </a:ext>
            </a:extLst>
          </p:cNvPr>
          <p:cNvSpPr txBox="1"/>
          <p:nvPr/>
        </p:nvSpPr>
        <p:spPr>
          <a:xfrm>
            <a:off x="600076" y="3588055"/>
            <a:ext cx="10982324" cy="24104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>
                <a:solidFill>
                  <a:schemeClr val="tx2">
                    <a:lumMod val="75000"/>
                    <a:lumOff val="25000"/>
                  </a:schemeClr>
                </a:solidFill>
                <a:latin typeface="Montserrat" panose="00000500000000000000" pitchFamily="2" charset="0"/>
              </a:rPr>
              <a:t>Adaptive Adjustment Algorithm</a:t>
            </a:r>
          </a:p>
          <a:p>
            <a:pPr>
              <a:lnSpc>
                <a:spcPct val="150000"/>
              </a:lnSpc>
            </a:pPr>
            <a:r>
              <a:rPr lang="en-US" sz="1400" b="1" dirty="0">
                <a:latin typeface="Montserrat" panose="00000500000000000000" pitchFamily="2" charset="0"/>
              </a:rPr>
              <a:t>The Adjustment Engine: Handles anomalies the ML model hasn't seen enough times to learn.</a:t>
            </a:r>
          </a:p>
          <a:p>
            <a:pPr>
              <a:lnSpc>
                <a:spcPct val="150000"/>
              </a:lnSpc>
            </a:pPr>
            <a:endParaRPr lang="en-US" sz="1400" b="1" dirty="0">
              <a:latin typeface="Montserrat" panose="00000500000000000000" pitchFamily="2" charset="0"/>
            </a:endParaRPr>
          </a:p>
          <a:p>
            <a:pPr>
              <a:lnSpc>
                <a:spcPct val="150000"/>
              </a:lnSpc>
            </a:pPr>
            <a:r>
              <a:rPr lang="en-US" sz="1400" b="1" dirty="0">
                <a:latin typeface="Montserrat" panose="00000500000000000000" pitchFamily="2" charset="0"/>
              </a:rPr>
              <a:t>Logic </a:t>
            </a:r>
            <a:r>
              <a:rPr lang="en-US" sz="1400" b="1" dirty="0" err="1">
                <a:latin typeface="Montserrat" panose="00000500000000000000" pitchFamily="2" charset="0"/>
              </a:rPr>
              <a:t>Example:Baseline</a:t>
            </a:r>
            <a:r>
              <a:rPr lang="en-US" sz="1400" b="1" dirty="0">
                <a:latin typeface="Montserrat" panose="00000500000000000000" pitchFamily="2" charset="0"/>
              </a:rPr>
              <a:t>: 100 units (calculated by </a:t>
            </a:r>
            <a:r>
              <a:rPr lang="en-US" sz="1400" b="1" dirty="0" err="1">
                <a:latin typeface="Montserrat" panose="00000500000000000000" pitchFamily="2" charset="0"/>
              </a:rPr>
              <a:t>LightGBM</a:t>
            </a:r>
            <a:r>
              <a:rPr lang="en-US" sz="1400" b="1" dirty="0">
                <a:latin typeface="Montserrat" panose="00000500000000000000" pitchFamily="2" charset="0"/>
              </a:rPr>
              <a:t>).Trigger: Cultural Calendar identifies "</a:t>
            </a:r>
            <a:r>
              <a:rPr lang="en-US" sz="1400" b="1" dirty="0" err="1">
                <a:latin typeface="Montserrat" panose="00000500000000000000" pitchFamily="2" charset="0"/>
              </a:rPr>
              <a:t>Vesak."Rule</a:t>
            </a:r>
            <a:r>
              <a:rPr lang="en-US" sz="1400" b="1" dirty="0">
                <a:latin typeface="Montserrat" panose="00000500000000000000" pitchFamily="2" charset="0"/>
              </a:rPr>
              <a:t>: IF 'Vesak' THEN multiplier = 2.0.Adjustment: Final Forecast = Rs300 x 2.0 = Rs600 units. </a:t>
            </a:r>
          </a:p>
          <a:p>
            <a:pPr>
              <a:lnSpc>
                <a:spcPct val="150000"/>
              </a:lnSpc>
            </a:pPr>
            <a:r>
              <a:rPr lang="en-US" sz="1400" b="1" dirty="0">
                <a:latin typeface="Montserrat" panose="00000500000000000000" pitchFamily="2" charset="0"/>
              </a:rPr>
              <a:t>Validation: Uses Time-Series Cross-Validation (MAE and MAPE metrics) to ensure the adjustment improves accuracy over the baseline.</a:t>
            </a:r>
            <a:endParaRPr lang="en-US" sz="1200" dirty="0">
              <a:latin typeface="Montserrat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48989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3ABFB7-D186-7F31-22AC-1A7D9324F4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70A3EA-FE17-3D43-3620-32F1DE1C64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23222"/>
            <a:ext cx="10982325" cy="301058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Montserrat" panose="00000500000000000000" pitchFamily="2" charset="0"/>
              </a:rPr>
              <a:t>Production Readiness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tx1"/>
                </a:solidFill>
                <a:latin typeface="Montserrat" panose="00000500000000000000" pitchFamily="2" charset="0"/>
              </a:rPr>
              <a:t>Economic Viability: </a:t>
            </a:r>
            <a:r>
              <a:rPr lang="en-US" dirty="0">
                <a:solidFill>
                  <a:schemeClr val="tx1"/>
                </a:solidFill>
                <a:latin typeface="Montserrat" panose="00000500000000000000" pitchFamily="2" charset="0"/>
              </a:rPr>
              <a:t>Zero licensing fees due to an entirely open-source tech stack (Python, </a:t>
            </a:r>
            <a:r>
              <a:rPr lang="en-US" dirty="0" err="1">
                <a:solidFill>
                  <a:schemeClr val="tx1"/>
                </a:solidFill>
                <a:latin typeface="Montserrat" panose="00000500000000000000" pitchFamily="2" charset="0"/>
              </a:rPr>
              <a:t>LightGBM</a:t>
            </a:r>
            <a:r>
              <a:rPr lang="en-US" dirty="0">
                <a:solidFill>
                  <a:schemeClr val="tx1"/>
                </a:solidFill>
                <a:latin typeface="Montserrat" panose="00000500000000000000" pitchFamily="2" charset="0"/>
              </a:rPr>
              <a:t>, Firebase).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tx1"/>
                </a:solidFill>
                <a:latin typeface="Montserrat" panose="00000500000000000000" pitchFamily="2" charset="0"/>
              </a:rPr>
              <a:t>User Accessibility: </a:t>
            </a:r>
            <a:r>
              <a:rPr lang="en-US" dirty="0">
                <a:solidFill>
                  <a:schemeClr val="tx1"/>
                </a:solidFill>
                <a:latin typeface="Montserrat" panose="00000500000000000000" pitchFamily="2" charset="0"/>
              </a:rPr>
              <a:t>Designed for owners with no technical expertise; outputs are simple web dashboards or exportable reports</a:t>
            </a:r>
            <a:r>
              <a:rPr lang="en-US" b="1" dirty="0">
                <a:solidFill>
                  <a:schemeClr val="tx1"/>
                </a:solidFill>
                <a:latin typeface="Montserrat" panose="00000500000000000000" pitchFamily="2" charset="0"/>
              </a:rPr>
              <a:t>.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tx1"/>
                </a:solidFill>
                <a:latin typeface="Montserrat" panose="00000500000000000000" pitchFamily="2" charset="0"/>
              </a:rPr>
              <a:t>Data Security: </a:t>
            </a:r>
            <a:r>
              <a:rPr lang="en-US" dirty="0">
                <a:solidFill>
                  <a:schemeClr val="tx1"/>
                </a:solidFill>
                <a:latin typeface="Montserrat" panose="00000500000000000000" pitchFamily="2" charset="0"/>
              </a:rPr>
              <a:t>All business-specific sales data is anonymized and stored with encryption in </a:t>
            </a:r>
            <a:r>
              <a:rPr lang="en-US" dirty="0" err="1">
                <a:solidFill>
                  <a:schemeClr val="tx1"/>
                </a:solidFill>
                <a:latin typeface="Montserrat" panose="00000500000000000000" pitchFamily="2" charset="0"/>
              </a:rPr>
              <a:t>Supabase</a:t>
            </a:r>
            <a:r>
              <a:rPr lang="en-US" dirty="0">
                <a:solidFill>
                  <a:schemeClr val="tx1"/>
                </a:solidFill>
                <a:latin typeface="Montserrat" panose="00000500000000000000" pitchFamily="2" charset="0"/>
              </a:rPr>
              <a:t>.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tx1"/>
                </a:solidFill>
                <a:latin typeface="Montserrat" panose="00000500000000000000" pitchFamily="2" charset="0"/>
              </a:rPr>
              <a:t>Scalability: </a:t>
            </a:r>
            <a:r>
              <a:rPr lang="en-US" dirty="0">
                <a:solidFill>
                  <a:schemeClr val="tx1"/>
                </a:solidFill>
                <a:latin typeface="Montserrat" panose="00000500000000000000" pitchFamily="2" charset="0"/>
              </a:rPr>
              <a:t>The framework is built to be "pilot-ready" for any small-scale Sri Lankan retail or food service business.</a:t>
            </a:r>
            <a:endParaRPr lang="en-US" sz="1600" dirty="0">
              <a:solidFill>
                <a:schemeClr val="tx1"/>
              </a:solidFill>
              <a:latin typeface="Montserrat" panose="00000500000000000000" pitchFamily="2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925739-7B8B-EA74-A4F3-ADFE92AD9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7/1/2026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E15FD2-4271-5794-3E20-9C8459A3DA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anchor="ctr"/>
          <a:lstStyle/>
          <a:p>
            <a:r>
              <a:rPr lang="en-US" sz="1400" dirty="0"/>
              <a:t>IT22073846   |   Thilakarathna W.P.N.S. |   25_26J_393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E2D196-03BC-DCB9-FB03-0AC3DA16C4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A378B-29F7-4FA7-A452-40E38F6CA186}" type="slidenum">
              <a:rPr lang="en-US" smtClean="0"/>
              <a:t>13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119E5293-1810-7263-7CF8-24955CF55EE0}"/>
              </a:ext>
            </a:extLst>
          </p:cNvPr>
          <p:cNvSpPr txBox="1">
            <a:spLocks/>
          </p:cNvSpPr>
          <p:nvPr/>
        </p:nvSpPr>
        <p:spPr>
          <a:xfrm>
            <a:off x="454057" y="136525"/>
            <a:ext cx="11283885" cy="10229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en-US" sz="2800" b="1" dirty="0">
                <a:solidFill>
                  <a:srgbClr val="3A3A3A"/>
                </a:solidFill>
                <a:latin typeface="Montserrat" panose="00000500000000000000" pitchFamily="2" charset="0"/>
              </a:rPr>
              <a:t>Lightweight Hybrid Food Demand Forecaster</a:t>
            </a:r>
          </a:p>
        </p:txBody>
      </p:sp>
    </p:spTree>
    <p:extLst>
      <p:ext uri="{BB962C8B-B14F-4D97-AF65-F5344CB8AC3E}">
        <p14:creationId xmlns:p14="http://schemas.microsoft.com/office/powerpoint/2010/main" val="2205877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D154A3-A040-4E23-B6A6-A4B925B5E0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36D965-3AAD-6D09-73EC-95F8AFA561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7/1/2026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BA2919-D160-FA99-E607-F43F176B2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63892" y="6356350"/>
            <a:ext cx="4469781" cy="365125"/>
          </a:xfrm>
        </p:spPr>
        <p:txBody>
          <a:bodyPr/>
          <a:lstStyle/>
          <a:p>
            <a:r>
              <a:rPr lang="en-US" altLang="en-US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IT22642950 | </a:t>
            </a:r>
            <a:r>
              <a:rPr lang="en-US" altLang="en-US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Jayathunga</a:t>
            </a:r>
            <a:r>
              <a:rPr lang="en-US" altLang="en-US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 A.G.I.A | Project ID : 25_26J_393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B7965A-6942-CFBF-3FD4-3AB232BD37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A378B-29F7-4FA7-A452-40E38F6CA186}" type="slidenum">
              <a:rPr lang="en-US" smtClean="0"/>
              <a:t>14</a:t>
            </a:fld>
            <a:endParaRPr lang="en-US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A13E6455-01B0-31FE-EDD2-A3C2CFF2D7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6156" y="2409599"/>
            <a:ext cx="10411306" cy="3631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Montserrat" panose="00000500000000000000" pitchFamily="2" charset="0"/>
                <a:ea typeface="Cambria" panose="02040503050406030204" pitchFamily="18" charset="0"/>
                <a:cs typeface="Cambria" panose="02040503050406030204" pitchFamily="18" charset="0"/>
              </a:rPr>
              <a:t>Title of the Individual Component :</a:t>
            </a:r>
            <a:r>
              <a:rPr lang="en-US" sz="2800" dirty="0">
                <a:solidFill>
                  <a:srgbClr val="FF0000"/>
                </a:solidFill>
                <a:latin typeface="Montserrat" panose="00000500000000000000" pitchFamily="2" charset="0"/>
              </a:rPr>
              <a:t>AI-supported inventory and reorder management system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Montserrat" panose="00000500000000000000" pitchFamily="2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Montserrat" panose="00000500000000000000" pitchFamily="2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Montserrat" panose="00000500000000000000" pitchFamily="2" charset="0"/>
                <a:ea typeface="Cambria" panose="02040503050406030204" pitchFamily="18" charset="0"/>
                <a:cs typeface="Cambria" panose="02040503050406030204" pitchFamily="18" charset="0"/>
              </a:rPr>
              <a:t>Specialization: 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Montserrat" panose="00000500000000000000" pitchFamily="2" charset="0"/>
                <a:ea typeface="Cambria" panose="02040503050406030204" pitchFamily="18" charset="0"/>
                <a:cs typeface="Cambria" panose="02040503050406030204" pitchFamily="18" charset="0"/>
              </a:rPr>
              <a:t>Information Technology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2000" dirty="0">
              <a:solidFill>
                <a:srgbClr val="000000"/>
              </a:solidFill>
              <a:latin typeface="Arial" panose="020B0604020202020204" pitchFamily="34" charset="0"/>
              <a:ea typeface="Cambria" panose="02040503050406030204" pitchFamily="18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Cambria" panose="02040503050406030204" pitchFamily="18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2000" dirty="0">
              <a:solidFill>
                <a:srgbClr val="000000"/>
              </a:solidFill>
              <a:latin typeface="Arial" panose="020B0604020202020204" pitchFamily="34" charset="0"/>
              <a:ea typeface="Cambria" panose="02040503050406030204" pitchFamily="18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2000" dirty="0">
              <a:solidFill>
                <a:srgbClr val="000000"/>
              </a:solidFill>
              <a:latin typeface="Arial" panose="020B0604020202020204" pitchFamily="34" charset="0"/>
              <a:ea typeface="Cambria" panose="02040503050406030204" pitchFamily="18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                                                                              </a:t>
            </a:r>
            <a:r>
              <a:rPr lang="en-US" altLang="en-US" dirty="0">
                <a:solidFill>
                  <a:srgbClr val="000000"/>
                </a:solidFill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                               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" name="Google Shape;4363;p61">
            <a:extLst>
              <a:ext uri="{FF2B5EF4-FFF2-40B4-BE49-F238E27FC236}">
                <a16:creationId xmlns:a16="http://schemas.microsoft.com/office/drawing/2014/main" id="{680B441A-9490-644E-8AE4-D2DF1B7DC9A0}"/>
              </a:ext>
            </a:extLst>
          </p:cNvPr>
          <p:cNvPicPr preferRelativeResize="0"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52" r="5252"/>
          <a:stretch/>
        </p:blipFill>
        <p:spPr>
          <a:xfrm>
            <a:off x="9719035" y="331345"/>
            <a:ext cx="1906809" cy="2130602"/>
          </a:xfrm>
          <a:prstGeom prst="teardrop">
            <a:avLst>
              <a:gd name="adj" fmla="val 61128"/>
            </a:avLst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966838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96E433-6EAD-3B8E-63F5-37D234BC63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B954F6-698D-02B3-5ABA-CB684324B54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300229" y="6356349"/>
            <a:ext cx="911939" cy="365125"/>
          </a:xfrm>
        </p:spPr>
        <p:txBody>
          <a:bodyPr/>
          <a:lstStyle/>
          <a:p>
            <a:r>
              <a:rPr lang="en-US" dirty="0"/>
              <a:t>7/1/2026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6CABAA-A5BF-5AA3-619C-B355B06E1B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63892" y="6356350"/>
            <a:ext cx="4469781" cy="365125"/>
          </a:xfrm>
        </p:spPr>
        <p:txBody>
          <a:bodyPr/>
          <a:lstStyle/>
          <a:p>
            <a:r>
              <a:rPr lang="en-US" altLang="en-US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IT22642950 | </a:t>
            </a:r>
            <a:r>
              <a:rPr lang="en-US" altLang="en-US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Jayathunga</a:t>
            </a:r>
            <a:r>
              <a:rPr lang="en-US" altLang="en-US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 A.G.I.A | Project ID : 25_26J_393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E6DCCC-3710-A90C-FC25-0661B16C72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A378B-29F7-4FA7-A452-40E38F6CA186}" type="slidenum">
              <a:rPr lang="en-US" smtClean="0"/>
              <a:t>15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8CB2C3-4242-CC15-CAFB-11EA1B0715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779" y="1103173"/>
            <a:ext cx="10982325" cy="19966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u="sng" dirty="0">
                <a:solidFill>
                  <a:schemeClr val="tx2">
                    <a:lumMod val="75000"/>
                    <a:lumOff val="25000"/>
                  </a:schemeClr>
                </a:solidFill>
                <a:latin typeface="Montserrat" panose="00000500000000000000" pitchFamily="2" charset="0"/>
              </a:rPr>
              <a:t>Problem</a:t>
            </a:r>
            <a:r>
              <a:rPr lang="en-US" sz="20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Montserrat" panose="00000500000000000000" pitchFamily="2" charset="0"/>
              </a:rPr>
              <a:t> </a:t>
            </a:r>
            <a:r>
              <a:rPr lang="en-US" sz="2800" b="1" u="sng" dirty="0">
                <a:solidFill>
                  <a:schemeClr val="tx2">
                    <a:lumMod val="75000"/>
                    <a:lumOff val="25000"/>
                  </a:schemeClr>
                </a:solidFill>
                <a:latin typeface="Montserrat" panose="00000500000000000000" pitchFamily="2" charset="0"/>
              </a:rPr>
              <a:t>Statement</a:t>
            </a:r>
          </a:p>
          <a:p>
            <a:pPr>
              <a:buClr>
                <a:srgbClr val="3A3A3A"/>
              </a:buClr>
              <a:buSzPct val="100000"/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111827"/>
                </a:solidFill>
                <a:latin typeface="Montserrat" panose="00000500000000000000" pitchFamily="2" charset="0"/>
                <a:ea typeface="Calibri" pitchFamily="34" charset="-122"/>
                <a:cs typeface="Calibri" pitchFamily="34" charset="-120"/>
              </a:rPr>
              <a:t>Restaurants face demand uncertainty.</a:t>
            </a:r>
          </a:p>
          <a:p>
            <a:pPr>
              <a:buClr>
                <a:srgbClr val="3A3A3A"/>
              </a:buClr>
              <a:buSzPct val="100000"/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111827"/>
                </a:solidFill>
                <a:latin typeface="Montserrat" panose="00000500000000000000" pitchFamily="2" charset="0"/>
                <a:ea typeface="Calibri" pitchFamily="34" charset="-122"/>
                <a:cs typeface="Calibri" pitchFamily="34" charset="-120"/>
              </a:rPr>
              <a:t>Manual planning causes overproduction, food waste, and stockouts.</a:t>
            </a:r>
          </a:p>
          <a:p>
            <a:pPr>
              <a:buClr>
                <a:srgbClr val="3A3A3A"/>
              </a:buClr>
              <a:buSzPct val="100000"/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111827"/>
                </a:solidFill>
                <a:latin typeface="Montserrat" panose="00000500000000000000" pitchFamily="2" charset="0"/>
                <a:ea typeface="Calibri" pitchFamily="34" charset="-122"/>
                <a:cs typeface="Calibri" pitchFamily="34" charset="-120"/>
              </a:rPr>
              <a:t>Existing systems often forecast only, without operational feedback.</a:t>
            </a:r>
            <a:endParaRPr lang="en-US" dirty="0">
              <a:latin typeface="Montserrat" panose="00000500000000000000" pitchFamily="2" charset="0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26F11B4-A5D2-40B4-A43E-140D05CF7904}"/>
              </a:ext>
            </a:extLst>
          </p:cNvPr>
          <p:cNvSpPr txBox="1">
            <a:spLocks/>
          </p:cNvSpPr>
          <p:nvPr/>
        </p:nvSpPr>
        <p:spPr>
          <a:xfrm>
            <a:off x="107619" y="293105"/>
            <a:ext cx="10982325" cy="13797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b="1" dirty="0">
                <a:solidFill>
                  <a:srgbClr val="3A3A3A"/>
                </a:solidFill>
                <a:latin typeface="Montserrat" panose="00000500000000000000" pitchFamily="2" charset="0"/>
              </a:rPr>
              <a:t>AI-supported inventory and reorder management system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B762E664-1442-15CE-E127-F38AD7A68C2D}"/>
              </a:ext>
            </a:extLst>
          </p:cNvPr>
          <p:cNvSpPr txBox="1">
            <a:spLocks/>
          </p:cNvSpPr>
          <p:nvPr/>
        </p:nvSpPr>
        <p:spPr>
          <a:xfrm>
            <a:off x="414778" y="3257280"/>
            <a:ext cx="10982325" cy="29361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r>
              <a:rPr lang="en-US" sz="3200" b="1" u="sng" dirty="0">
                <a:solidFill>
                  <a:schemeClr val="tx2">
                    <a:lumMod val="75000"/>
                    <a:lumOff val="25000"/>
                  </a:schemeClr>
                </a:solidFill>
                <a:latin typeface="Montserrat" panose="00000500000000000000" pitchFamily="2" charset="0"/>
              </a:rPr>
              <a:t>Objective</a:t>
            </a:r>
            <a:endParaRPr lang="en-US" sz="2400" b="1" dirty="0">
              <a:solidFill>
                <a:schemeClr val="tx2">
                  <a:lumMod val="75000"/>
                  <a:lumOff val="25000"/>
                </a:schemeClr>
              </a:solidFill>
              <a:latin typeface="Montserrat" panose="00000500000000000000" pitchFamily="2" charset="0"/>
            </a:endParaRPr>
          </a:p>
          <a:p>
            <a:pPr>
              <a:buClr>
                <a:srgbClr val="3A3A3A"/>
              </a:buClr>
              <a:buSzPct val="100000"/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111827"/>
                </a:solidFill>
                <a:latin typeface="Montserrat" panose="00000500000000000000" pitchFamily="2" charset="0"/>
                <a:ea typeface="Calibri" pitchFamily="34" charset="-122"/>
                <a:cs typeface="Calibri" pitchFamily="34" charset="-120"/>
              </a:rPr>
              <a:t>Build a practical production-oriented system.</a:t>
            </a:r>
          </a:p>
          <a:p>
            <a:pPr>
              <a:buClr>
                <a:srgbClr val="3A3A3A"/>
              </a:buClr>
              <a:buSzPct val="100000"/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111827"/>
                </a:solidFill>
                <a:latin typeface="Montserrat" panose="00000500000000000000" pitchFamily="2" charset="0"/>
                <a:ea typeface="Calibri" pitchFamily="34" charset="-122"/>
                <a:cs typeface="Calibri" pitchFamily="34" charset="-120"/>
              </a:rPr>
              <a:t>Predict menu demand.</a:t>
            </a:r>
          </a:p>
          <a:p>
            <a:pPr>
              <a:buClr>
                <a:srgbClr val="3A3A3A"/>
              </a:buClr>
              <a:buSzPct val="100000"/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111827"/>
                </a:solidFill>
                <a:latin typeface="Montserrat" panose="00000500000000000000" pitchFamily="2" charset="0"/>
                <a:ea typeface="Calibri" pitchFamily="34" charset="-122"/>
                <a:cs typeface="Calibri" pitchFamily="34" charset="-120"/>
              </a:rPr>
              <a:t>Convert demand into ingredient-level planning.</a:t>
            </a:r>
          </a:p>
          <a:p>
            <a:pPr>
              <a:buClr>
                <a:srgbClr val="3A3A3A"/>
              </a:buClr>
              <a:buSzPct val="100000"/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111827"/>
                </a:solidFill>
                <a:latin typeface="Montserrat" panose="00000500000000000000" pitchFamily="2" charset="0"/>
                <a:ea typeface="Calibri" pitchFamily="34" charset="-122"/>
                <a:cs typeface="Calibri" pitchFamily="34" charset="-120"/>
              </a:rPr>
              <a:t>Auto-adjust safety buffers from real waste behavior.</a:t>
            </a:r>
          </a:p>
        </p:txBody>
      </p:sp>
    </p:spTree>
    <p:extLst>
      <p:ext uri="{BB962C8B-B14F-4D97-AF65-F5344CB8AC3E}">
        <p14:creationId xmlns:p14="http://schemas.microsoft.com/office/powerpoint/2010/main" val="25770354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14A898-91A9-58CB-9E17-418F5B6067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FF46CF-AD21-C2E2-0BF8-45ED58C13F2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300229" y="6356349"/>
            <a:ext cx="911939" cy="365125"/>
          </a:xfrm>
        </p:spPr>
        <p:txBody>
          <a:bodyPr/>
          <a:lstStyle/>
          <a:p>
            <a:r>
              <a:rPr lang="en-US" dirty="0"/>
              <a:t>7/1/2026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A68B73-AF25-648A-A63B-3882236BF7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63892" y="6356350"/>
            <a:ext cx="4469781" cy="365125"/>
          </a:xfrm>
        </p:spPr>
        <p:txBody>
          <a:bodyPr/>
          <a:lstStyle/>
          <a:p>
            <a:r>
              <a:rPr lang="en-US" altLang="en-US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IT22642950 | </a:t>
            </a:r>
            <a:r>
              <a:rPr lang="en-US" altLang="en-US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Jayathunga</a:t>
            </a:r>
            <a:r>
              <a:rPr lang="en-US" altLang="en-US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 A.G.I.A | Project ID : 25_26J_393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CCC35E-33EA-15F9-09F6-3109024B24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A378B-29F7-4FA7-A452-40E38F6CA186}" type="slidenum">
              <a:rPr lang="en-US" smtClean="0"/>
              <a:t>16</a:t>
            </a:fld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07C10158-CE57-EF06-B580-15DA0A8CB4DC}"/>
              </a:ext>
            </a:extLst>
          </p:cNvPr>
          <p:cNvSpPr txBox="1">
            <a:spLocks/>
          </p:cNvSpPr>
          <p:nvPr/>
        </p:nvSpPr>
        <p:spPr>
          <a:xfrm>
            <a:off x="107619" y="293105"/>
            <a:ext cx="10982325" cy="13797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b="1" dirty="0">
                <a:solidFill>
                  <a:srgbClr val="3A3A3A"/>
                </a:solidFill>
                <a:latin typeface="Montserrat" panose="00000500000000000000" pitchFamily="2" charset="0"/>
              </a:rPr>
              <a:t>AI-supported inventory and reorder management system</a:t>
            </a:r>
          </a:p>
        </p:txBody>
      </p:sp>
      <p:sp>
        <p:nvSpPr>
          <p:cNvPr id="10" name="Shape 4">
            <a:extLst>
              <a:ext uri="{FF2B5EF4-FFF2-40B4-BE49-F238E27FC236}">
                <a16:creationId xmlns:a16="http://schemas.microsoft.com/office/drawing/2014/main" id="{75154CD6-E980-C9F8-943F-A0FC19855C3D}"/>
              </a:ext>
            </a:extLst>
          </p:cNvPr>
          <p:cNvSpPr/>
          <p:nvPr/>
        </p:nvSpPr>
        <p:spPr>
          <a:xfrm>
            <a:off x="448384" y="1278746"/>
            <a:ext cx="5455768" cy="4762613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blurRad="38100" dist="1524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11" name="Shape 7">
            <a:extLst>
              <a:ext uri="{FF2B5EF4-FFF2-40B4-BE49-F238E27FC236}">
                <a16:creationId xmlns:a16="http://schemas.microsoft.com/office/drawing/2014/main" id="{D3971B35-2D0B-6BD7-DA8C-B3D2A809BCB3}"/>
              </a:ext>
            </a:extLst>
          </p:cNvPr>
          <p:cNvSpPr/>
          <p:nvPr/>
        </p:nvSpPr>
        <p:spPr>
          <a:xfrm>
            <a:off x="6287850" y="1278747"/>
            <a:ext cx="5455768" cy="492409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blurRad="38100" dist="1524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2" name="Text 6">
            <a:extLst>
              <a:ext uri="{FF2B5EF4-FFF2-40B4-BE49-F238E27FC236}">
                <a16:creationId xmlns:a16="http://schemas.microsoft.com/office/drawing/2014/main" id="{CEB813D6-B390-2308-5048-AB23C069B587}"/>
              </a:ext>
            </a:extLst>
          </p:cNvPr>
          <p:cNvSpPr/>
          <p:nvPr/>
        </p:nvSpPr>
        <p:spPr>
          <a:xfrm>
            <a:off x="691653" y="2264890"/>
            <a:ext cx="4973856" cy="252176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85750" indent="-285750">
              <a:buSzPct val="100000"/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111827"/>
                </a:solidFill>
                <a:latin typeface="Montserrat" panose="00000500000000000000" pitchFamily="2" charset="0"/>
                <a:ea typeface="Calibri" pitchFamily="34" charset="-122"/>
                <a:cs typeface="Calibri" pitchFamily="34" charset="-120"/>
              </a:rPr>
              <a:t>Frontend: Next.js + React + TypeScript.</a:t>
            </a:r>
          </a:p>
          <a:p>
            <a:pPr marL="285750" indent="-285750">
              <a:buSzPct val="100000"/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111827"/>
                </a:solidFill>
                <a:latin typeface="Montserrat" panose="00000500000000000000" pitchFamily="2" charset="0"/>
                <a:ea typeface="Calibri" pitchFamily="34" charset="-122"/>
                <a:cs typeface="Calibri" pitchFamily="34" charset="-120"/>
              </a:rPr>
              <a:t>Backend: Django + DRF.</a:t>
            </a:r>
          </a:p>
          <a:p>
            <a:pPr marL="285750" indent="-285750">
              <a:buSzPct val="100000"/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111827"/>
                </a:solidFill>
                <a:latin typeface="Montserrat" panose="00000500000000000000" pitchFamily="2" charset="0"/>
                <a:ea typeface="Calibri" pitchFamily="34" charset="-122"/>
                <a:cs typeface="Calibri" pitchFamily="34" charset="-120"/>
              </a:rPr>
              <a:t>DB: PostgreSQL.</a:t>
            </a:r>
          </a:p>
          <a:p>
            <a:pPr marL="285750" indent="-285750">
              <a:buSzPct val="100000"/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111827"/>
                </a:solidFill>
                <a:latin typeface="Montserrat" panose="00000500000000000000" pitchFamily="2" charset="0"/>
                <a:ea typeface="Calibri" pitchFamily="34" charset="-122"/>
                <a:cs typeface="Calibri" pitchFamily="34" charset="-120"/>
              </a:rPr>
              <a:t>ML service: Python model loaded via </a:t>
            </a:r>
            <a:r>
              <a:rPr lang="en-US" dirty="0" err="1">
                <a:solidFill>
                  <a:srgbClr val="111827"/>
                </a:solidFill>
                <a:latin typeface="Montserrat" panose="00000500000000000000" pitchFamily="2" charset="0"/>
                <a:ea typeface="Calibri" pitchFamily="34" charset="-122"/>
                <a:cs typeface="Calibri" pitchFamily="34" charset="-120"/>
              </a:rPr>
              <a:t>joblib</a:t>
            </a:r>
            <a:r>
              <a:rPr lang="en-US" dirty="0">
                <a:solidFill>
                  <a:srgbClr val="111827"/>
                </a:solidFill>
                <a:latin typeface="Montserrat" panose="00000500000000000000" pitchFamily="2" charset="0"/>
                <a:ea typeface="Calibri" pitchFamily="34" charset="-122"/>
                <a:cs typeface="Calibri" pitchFamily="34" charset="-120"/>
              </a:rPr>
              <a:t>.</a:t>
            </a:r>
          </a:p>
          <a:p>
            <a:pPr marL="285750" indent="-285750">
              <a:buSzPct val="100000"/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111827"/>
                </a:solidFill>
                <a:latin typeface="Montserrat" panose="00000500000000000000" pitchFamily="2" charset="0"/>
                <a:ea typeface="Calibri" pitchFamily="34" charset="-122"/>
                <a:cs typeface="Calibri" pitchFamily="34" charset="-120"/>
              </a:rPr>
              <a:t>Modules: Sales, Kitchen, Forecasting, Inventory, Purchases, Suppliers.</a:t>
            </a:r>
            <a:endParaRPr lang="en-US" sz="1800" dirty="0">
              <a:latin typeface="Montserrat" panose="00000500000000000000" pitchFamily="2" charset="0"/>
            </a:endParaRPr>
          </a:p>
        </p:txBody>
      </p:sp>
      <p:sp>
        <p:nvSpPr>
          <p:cNvPr id="13" name="Text 5">
            <a:extLst>
              <a:ext uri="{FF2B5EF4-FFF2-40B4-BE49-F238E27FC236}">
                <a16:creationId xmlns:a16="http://schemas.microsoft.com/office/drawing/2014/main" id="{5C872A9A-5945-3D2A-D14E-A2FA41807705}"/>
              </a:ext>
            </a:extLst>
          </p:cNvPr>
          <p:cNvSpPr/>
          <p:nvPr/>
        </p:nvSpPr>
        <p:spPr>
          <a:xfrm>
            <a:off x="691653" y="1715973"/>
            <a:ext cx="354098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600" b="1" u="sng" dirty="0">
                <a:solidFill>
                  <a:schemeClr val="tx2">
                    <a:lumMod val="75000"/>
                    <a:lumOff val="25000"/>
                  </a:schemeClr>
                </a:solidFill>
                <a:latin typeface="Montserrat" panose="00000500000000000000" pitchFamily="2" charset="0"/>
              </a:rPr>
              <a:t>System </a:t>
            </a:r>
            <a:r>
              <a:rPr lang="en-US" sz="1600" b="1" u="sng" dirty="0" err="1">
                <a:solidFill>
                  <a:schemeClr val="tx2">
                    <a:lumMod val="75000"/>
                    <a:lumOff val="25000"/>
                  </a:schemeClr>
                </a:solidFill>
                <a:latin typeface="Montserrat" panose="00000500000000000000" pitchFamily="2" charset="0"/>
              </a:rPr>
              <a:t>Architechture</a:t>
            </a:r>
            <a:endParaRPr lang="en-US" sz="1200" b="1" dirty="0">
              <a:solidFill>
                <a:schemeClr val="tx2">
                  <a:lumMod val="75000"/>
                  <a:lumOff val="25000"/>
                </a:schemeClr>
              </a:solidFill>
              <a:latin typeface="Montserrat" panose="00000500000000000000" pitchFamily="2" charset="0"/>
            </a:endParaRPr>
          </a:p>
        </p:txBody>
      </p:sp>
      <p:sp>
        <p:nvSpPr>
          <p:cNvPr id="14" name="Text 9">
            <a:extLst>
              <a:ext uri="{FF2B5EF4-FFF2-40B4-BE49-F238E27FC236}">
                <a16:creationId xmlns:a16="http://schemas.microsoft.com/office/drawing/2014/main" id="{3474EA6C-E364-A969-9549-018A01EF2A5E}"/>
              </a:ext>
            </a:extLst>
          </p:cNvPr>
          <p:cNvSpPr/>
          <p:nvPr/>
        </p:nvSpPr>
        <p:spPr>
          <a:xfrm>
            <a:off x="6593219" y="2264890"/>
            <a:ext cx="4907128" cy="37764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85750" indent="-285750">
              <a:buSzPct val="100000"/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111827"/>
                </a:solidFill>
                <a:latin typeface="Montserrat" panose="00000500000000000000" pitchFamily="2" charset="0"/>
                <a:ea typeface="Calibri" pitchFamily="34" charset="-122"/>
                <a:cs typeface="Calibri" pitchFamily="34" charset="-120"/>
              </a:rPr>
              <a:t>Sales transactions stored.</a:t>
            </a:r>
          </a:p>
          <a:p>
            <a:pPr marL="285750" indent="-285750">
              <a:buSzPct val="100000"/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111827"/>
                </a:solidFill>
                <a:latin typeface="Montserrat" panose="00000500000000000000" pitchFamily="2" charset="0"/>
                <a:ea typeface="Calibri" pitchFamily="34" charset="-122"/>
                <a:cs typeface="Calibri" pitchFamily="34" charset="-120"/>
              </a:rPr>
              <a:t>Forecast model predicts menu demand.</a:t>
            </a:r>
          </a:p>
          <a:p>
            <a:pPr marL="285750" indent="-285750">
              <a:buSzPct val="100000"/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111827"/>
                </a:solidFill>
                <a:latin typeface="Montserrat" panose="00000500000000000000" pitchFamily="2" charset="0"/>
                <a:ea typeface="Calibri" pitchFamily="34" charset="-122"/>
                <a:cs typeface="Calibri" pitchFamily="34" charset="-120"/>
              </a:rPr>
              <a:t>Kitchen production planning uses predictions.</a:t>
            </a:r>
          </a:p>
          <a:p>
            <a:pPr marL="285750" indent="-285750">
              <a:buSzPct val="100000"/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111827"/>
                </a:solidFill>
                <a:latin typeface="Montserrat" panose="00000500000000000000" pitchFamily="2" charset="0"/>
                <a:ea typeface="Calibri" pitchFamily="34" charset="-122"/>
                <a:cs typeface="Calibri" pitchFamily="34" charset="-120"/>
              </a:rPr>
              <a:t>Real sold and waste captured.</a:t>
            </a:r>
          </a:p>
          <a:p>
            <a:pPr marL="285750" indent="-285750">
              <a:buSzPct val="100000"/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111827"/>
                </a:solidFill>
                <a:latin typeface="Montserrat" panose="00000500000000000000" pitchFamily="2" charset="0"/>
                <a:ea typeface="Calibri" pitchFamily="34" charset="-122"/>
                <a:cs typeface="Calibri" pitchFamily="34" charset="-120"/>
              </a:rPr>
              <a:t>Recipes map menu quantities to ingredient requirements.</a:t>
            </a:r>
          </a:p>
          <a:p>
            <a:pPr marL="285750" indent="-285750">
              <a:buSzPct val="100000"/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111827"/>
                </a:solidFill>
                <a:latin typeface="Montserrat" panose="00000500000000000000" pitchFamily="2" charset="0"/>
                <a:ea typeface="Calibri" pitchFamily="34" charset="-122"/>
                <a:cs typeface="Calibri" pitchFamily="34" charset="-120"/>
              </a:rPr>
              <a:t>Inventory suggests purchases.</a:t>
            </a:r>
          </a:p>
          <a:p>
            <a:pPr marL="285750" indent="-285750">
              <a:buSzPct val="100000"/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111827"/>
                </a:solidFill>
                <a:latin typeface="Montserrat" panose="00000500000000000000" pitchFamily="2" charset="0"/>
                <a:ea typeface="Calibri" pitchFamily="34" charset="-122"/>
                <a:cs typeface="Calibri" pitchFamily="34" charset="-120"/>
              </a:rPr>
              <a:t>Supplier order flow executes purchase.</a:t>
            </a:r>
          </a:p>
          <a:p>
            <a:pPr marL="285750" indent="-285750">
              <a:buSzPct val="100000"/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111827"/>
                </a:solidFill>
                <a:latin typeface="Montserrat" panose="00000500000000000000" pitchFamily="2" charset="0"/>
                <a:ea typeface="Calibri" pitchFamily="34" charset="-122"/>
                <a:cs typeface="Calibri" pitchFamily="34" charset="-120"/>
              </a:rPr>
              <a:t>Waste feedback updates buffer policy.</a:t>
            </a:r>
            <a:endParaRPr lang="en-US" sz="1800" dirty="0">
              <a:latin typeface="Montserrat" panose="00000500000000000000" pitchFamily="2" charset="0"/>
            </a:endParaRPr>
          </a:p>
        </p:txBody>
      </p:sp>
      <p:sp>
        <p:nvSpPr>
          <p:cNvPr id="15" name="Text 5">
            <a:extLst>
              <a:ext uri="{FF2B5EF4-FFF2-40B4-BE49-F238E27FC236}">
                <a16:creationId xmlns:a16="http://schemas.microsoft.com/office/drawing/2014/main" id="{59BD5481-53FE-F35C-4F21-870C08FBC50A}"/>
              </a:ext>
            </a:extLst>
          </p:cNvPr>
          <p:cNvSpPr/>
          <p:nvPr/>
        </p:nvSpPr>
        <p:spPr>
          <a:xfrm>
            <a:off x="6593219" y="1767869"/>
            <a:ext cx="354098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600" b="1" u="sng" dirty="0">
                <a:solidFill>
                  <a:schemeClr val="tx2">
                    <a:lumMod val="75000"/>
                    <a:lumOff val="25000"/>
                  </a:schemeClr>
                </a:solidFill>
                <a:latin typeface="Montserrat" panose="00000500000000000000" pitchFamily="2" charset="0"/>
              </a:rPr>
              <a:t>End to End Data Flow</a:t>
            </a:r>
            <a:endParaRPr lang="en-US" sz="1200" b="1" dirty="0">
              <a:solidFill>
                <a:schemeClr val="tx2">
                  <a:lumMod val="75000"/>
                  <a:lumOff val="25000"/>
                </a:schemeClr>
              </a:solidFill>
              <a:latin typeface="Montserrat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27162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8E2898-E586-0CE6-FA94-FA25C5580E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0ED43B-9DA2-8D01-25B2-C9214439815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300229" y="6356349"/>
            <a:ext cx="911939" cy="365125"/>
          </a:xfrm>
        </p:spPr>
        <p:txBody>
          <a:bodyPr/>
          <a:lstStyle/>
          <a:p>
            <a:r>
              <a:rPr lang="en-US" dirty="0"/>
              <a:t>7/1/2026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1FF228-5835-6900-2E8A-3825AE0C3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63892" y="6356350"/>
            <a:ext cx="4469781" cy="365125"/>
          </a:xfrm>
        </p:spPr>
        <p:txBody>
          <a:bodyPr/>
          <a:lstStyle/>
          <a:p>
            <a:r>
              <a:rPr lang="en-US" altLang="en-US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IT22642950 | </a:t>
            </a:r>
            <a:r>
              <a:rPr lang="en-US" altLang="en-US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Jayathunga</a:t>
            </a:r>
            <a:r>
              <a:rPr lang="en-US" altLang="en-US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 A.G.I.A | Project ID : 25_26J_393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250E14-3032-DE08-DDF9-AE02BD4682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A378B-29F7-4FA7-A452-40E38F6CA186}" type="slidenum">
              <a:rPr lang="en-US" smtClean="0"/>
              <a:t>17</a:t>
            </a:fld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0EDBB8B5-C28B-AE7C-6BBF-9FAAA5AAE96F}"/>
              </a:ext>
            </a:extLst>
          </p:cNvPr>
          <p:cNvSpPr txBox="1">
            <a:spLocks/>
          </p:cNvSpPr>
          <p:nvPr/>
        </p:nvSpPr>
        <p:spPr>
          <a:xfrm>
            <a:off x="107619" y="293105"/>
            <a:ext cx="10982325" cy="13797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b="1" dirty="0">
                <a:solidFill>
                  <a:srgbClr val="3A3A3A"/>
                </a:solidFill>
                <a:latin typeface="Montserrat" panose="00000500000000000000" pitchFamily="2" charset="0"/>
              </a:rPr>
              <a:t>AI-supported inventory and reorder management system</a:t>
            </a:r>
          </a:p>
        </p:txBody>
      </p:sp>
      <p:sp>
        <p:nvSpPr>
          <p:cNvPr id="10" name="Shape 4">
            <a:extLst>
              <a:ext uri="{FF2B5EF4-FFF2-40B4-BE49-F238E27FC236}">
                <a16:creationId xmlns:a16="http://schemas.microsoft.com/office/drawing/2014/main" id="{791792EE-8354-F17E-D2E3-92C276D7F16F}"/>
              </a:ext>
            </a:extLst>
          </p:cNvPr>
          <p:cNvSpPr/>
          <p:nvPr/>
        </p:nvSpPr>
        <p:spPr>
          <a:xfrm>
            <a:off x="448384" y="1278746"/>
            <a:ext cx="5455768" cy="4762613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blurRad="38100" dist="1524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11" name="Shape 7">
            <a:extLst>
              <a:ext uri="{FF2B5EF4-FFF2-40B4-BE49-F238E27FC236}">
                <a16:creationId xmlns:a16="http://schemas.microsoft.com/office/drawing/2014/main" id="{317E577E-A721-B2E3-C073-F816D70A44A2}"/>
              </a:ext>
            </a:extLst>
          </p:cNvPr>
          <p:cNvSpPr/>
          <p:nvPr/>
        </p:nvSpPr>
        <p:spPr>
          <a:xfrm>
            <a:off x="6287850" y="1278748"/>
            <a:ext cx="5455768" cy="275656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blurRad="38100" dist="1524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2" name="Text 6">
            <a:extLst>
              <a:ext uri="{FF2B5EF4-FFF2-40B4-BE49-F238E27FC236}">
                <a16:creationId xmlns:a16="http://schemas.microsoft.com/office/drawing/2014/main" id="{B7B77957-BD7B-1996-AB43-C6BE9BAF3754}"/>
              </a:ext>
            </a:extLst>
          </p:cNvPr>
          <p:cNvSpPr/>
          <p:nvPr/>
        </p:nvSpPr>
        <p:spPr>
          <a:xfrm>
            <a:off x="691653" y="2264890"/>
            <a:ext cx="4973856" cy="320265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85750" indent="-285750">
              <a:buSzPct val="100000"/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111827"/>
                </a:solidFill>
                <a:latin typeface="Montserrat" panose="00000500000000000000" pitchFamily="2" charset="0"/>
                <a:ea typeface="Calibri" pitchFamily="34" charset="-122"/>
                <a:cs typeface="Calibri" pitchFamily="34" charset="-120"/>
              </a:rPr>
              <a:t>Feature-based demand forecasting.</a:t>
            </a:r>
          </a:p>
          <a:p>
            <a:pPr marL="285750" indent="-285750">
              <a:buSzPct val="100000"/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111827"/>
                </a:solidFill>
                <a:latin typeface="Montserrat" panose="00000500000000000000" pitchFamily="2" charset="0"/>
                <a:ea typeface="Calibri" pitchFamily="34" charset="-122"/>
                <a:cs typeface="Calibri" pitchFamily="34" charset="-120"/>
              </a:rPr>
              <a:t>Features used:</a:t>
            </a:r>
          </a:p>
          <a:p>
            <a:pPr>
              <a:buSzPct val="100000"/>
            </a:pPr>
            <a:r>
              <a:rPr lang="en-US" dirty="0" err="1">
                <a:solidFill>
                  <a:srgbClr val="111827"/>
                </a:solidFill>
                <a:latin typeface="Montserrat" panose="00000500000000000000" pitchFamily="2" charset="0"/>
                <a:ea typeface="Calibri" pitchFamily="34" charset="-122"/>
                <a:cs typeface="Calibri" pitchFamily="34" charset="-120"/>
              </a:rPr>
              <a:t>day_of_week</a:t>
            </a:r>
            <a:endParaRPr lang="en-US" dirty="0">
              <a:solidFill>
                <a:srgbClr val="111827"/>
              </a:solidFill>
              <a:latin typeface="Montserrat" panose="00000500000000000000" pitchFamily="2" charset="0"/>
              <a:ea typeface="Calibri" pitchFamily="34" charset="-122"/>
              <a:cs typeface="Calibri" pitchFamily="34" charset="-120"/>
            </a:endParaRPr>
          </a:p>
          <a:p>
            <a:pPr>
              <a:buSzPct val="100000"/>
            </a:pPr>
            <a:r>
              <a:rPr lang="en-US" dirty="0">
                <a:solidFill>
                  <a:srgbClr val="111827"/>
                </a:solidFill>
                <a:latin typeface="Montserrat" panose="00000500000000000000" pitchFamily="2" charset="0"/>
                <a:ea typeface="Calibri" pitchFamily="34" charset="-122"/>
                <a:cs typeface="Calibri" pitchFamily="34" charset="-120"/>
              </a:rPr>
              <a:t>Month</a:t>
            </a:r>
          </a:p>
          <a:p>
            <a:pPr>
              <a:buSzPct val="100000"/>
            </a:pPr>
            <a:r>
              <a:rPr lang="en-US" dirty="0" err="1">
                <a:solidFill>
                  <a:srgbClr val="111827"/>
                </a:solidFill>
                <a:latin typeface="Montserrat" panose="00000500000000000000" pitchFamily="2" charset="0"/>
                <a:ea typeface="Calibri" pitchFamily="34" charset="-122"/>
                <a:cs typeface="Calibri" pitchFamily="34" charset="-120"/>
              </a:rPr>
              <a:t>is_weekend</a:t>
            </a:r>
            <a:endParaRPr lang="en-US" dirty="0">
              <a:solidFill>
                <a:srgbClr val="111827"/>
              </a:solidFill>
              <a:latin typeface="Montserrat" panose="00000500000000000000" pitchFamily="2" charset="0"/>
              <a:ea typeface="Calibri" pitchFamily="34" charset="-122"/>
              <a:cs typeface="Calibri" pitchFamily="34" charset="-120"/>
            </a:endParaRPr>
          </a:p>
          <a:p>
            <a:pPr>
              <a:buSzPct val="100000"/>
            </a:pPr>
            <a:r>
              <a:rPr lang="en-US" dirty="0">
                <a:solidFill>
                  <a:srgbClr val="111827"/>
                </a:solidFill>
                <a:latin typeface="Montserrat" panose="00000500000000000000" pitchFamily="2" charset="0"/>
                <a:ea typeface="Calibri" pitchFamily="34" charset="-122"/>
                <a:cs typeface="Calibri" pitchFamily="34" charset="-120"/>
              </a:rPr>
              <a:t>lag_1</a:t>
            </a:r>
          </a:p>
          <a:p>
            <a:pPr>
              <a:buSzPct val="100000"/>
            </a:pPr>
            <a:r>
              <a:rPr lang="en-US" dirty="0">
                <a:solidFill>
                  <a:srgbClr val="111827"/>
                </a:solidFill>
                <a:latin typeface="Montserrat" panose="00000500000000000000" pitchFamily="2" charset="0"/>
                <a:ea typeface="Calibri" pitchFamily="34" charset="-122"/>
                <a:cs typeface="Calibri" pitchFamily="34" charset="-120"/>
              </a:rPr>
              <a:t>lag_7</a:t>
            </a:r>
          </a:p>
          <a:p>
            <a:pPr>
              <a:buSzPct val="100000"/>
            </a:pPr>
            <a:r>
              <a:rPr lang="en-US" dirty="0">
                <a:solidFill>
                  <a:srgbClr val="111827"/>
                </a:solidFill>
                <a:latin typeface="Montserrat" panose="00000500000000000000" pitchFamily="2" charset="0"/>
                <a:ea typeface="Calibri" pitchFamily="34" charset="-122"/>
                <a:cs typeface="Calibri" pitchFamily="34" charset="-120"/>
              </a:rPr>
              <a:t>rolling_mean_7</a:t>
            </a:r>
          </a:p>
          <a:p>
            <a:pPr>
              <a:buSzPct val="100000"/>
            </a:pPr>
            <a:r>
              <a:rPr lang="en-US" dirty="0">
                <a:solidFill>
                  <a:srgbClr val="111827"/>
                </a:solidFill>
                <a:latin typeface="Montserrat" panose="00000500000000000000" pitchFamily="2" charset="0"/>
                <a:ea typeface="Calibri" pitchFamily="34" charset="-122"/>
                <a:cs typeface="Calibri" pitchFamily="34" charset="-120"/>
              </a:rPr>
              <a:t>Recursive multi-day forecast for horizon planning.</a:t>
            </a:r>
            <a:endParaRPr lang="en-US" sz="1800" dirty="0">
              <a:latin typeface="Montserrat" panose="00000500000000000000" pitchFamily="2" charset="0"/>
            </a:endParaRPr>
          </a:p>
        </p:txBody>
      </p:sp>
      <p:sp>
        <p:nvSpPr>
          <p:cNvPr id="13" name="Text 5">
            <a:extLst>
              <a:ext uri="{FF2B5EF4-FFF2-40B4-BE49-F238E27FC236}">
                <a16:creationId xmlns:a16="http://schemas.microsoft.com/office/drawing/2014/main" id="{31E641D6-4D4B-FC2C-B179-AC7F95F611C6}"/>
              </a:ext>
            </a:extLst>
          </p:cNvPr>
          <p:cNvSpPr/>
          <p:nvPr/>
        </p:nvSpPr>
        <p:spPr>
          <a:xfrm>
            <a:off x="691653" y="1715973"/>
            <a:ext cx="354098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600" b="1" u="sng" dirty="0">
                <a:solidFill>
                  <a:schemeClr val="tx2">
                    <a:lumMod val="75000"/>
                    <a:lumOff val="25000"/>
                  </a:schemeClr>
                </a:solidFill>
                <a:latin typeface="Montserrat" panose="00000500000000000000" pitchFamily="2" charset="0"/>
              </a:rPr>
              <a:t>AI/ML Forecasting</a:t>
            </a:r>
            <a:endParaRPr lang="en-US" sz="1200" b="1" dirty="0">
              <a:solidFill>
                <a:schemeClr val="tx2">
                  <a:lumMod val="75000"/>
                  <a:lumOff val="25000"/>
                </a:schemeClr>
              </a:solidFill>
              <a:latin typeface="Montserrat" panose="00000500000000000000" pitchFamily="2" charset="0"/>
            </a:endParaRPr>
          </a:p>
        </p:txBody>
      </p:sp>
      <p:sp>
        <p:nvSpPr>
          <p:cNvPr id="14" name="Text 9">
            <a:extLst>
              <a:ext uri="{FF2B5EF4-FFF2-40B4-BE49-F238E27FC236}">
                <a16:creationId xmlns:a16="http://schemas.microsoft.com/office/drawing/2014/main" id="{4EAAAA0F-4510-0E7B-963E-3EA9EC376496}"/>
              </a:ext>
            </a:extLst>
          </p:cNvPr>
          <p:cNvSpPr/>
          <p:nvPr/>
        </p:nvSpPr>
        <p:spPr>
          <a:xfrm>
            <a:off x="6368877" y="1938155"/>
            <a:ext cx="4907128" cy="1562923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85750" indent="-285750">
              <a:buSzPct val="100000"/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rgbClr val="111827"/>
                </a:solidFill>
                <a:latin typeface="Montserrat" panose="00000500000000000000" pitchFamily="2" charset="0"/>
                <a:ea typeface="Calibri" pitchFamily="34" charset="-122"/>
                <a:cs typeface="Calibri" pitchFamily="34" charset="-120"/>
              </a:rPr>
              <a:t>Compute required ingredient quantity from forecast + recipe </a:t>
            </a:r>
            <a:r>
              <a:rPr lang="en-US" sz="1400" dirty="0" err="1">
                <a:solidFill>
                  <a:srgbClr val="111827"/>
                </a:solidFill>
                <a:latin typeface="Montserrat" panose="00000500000000000000" pitchFamily="2" charset="0"/>
                <a:ea typeface="Calibri" pitchFamily="34" charset="-122"/>
                <a:cs typeface="Calibri" pitchFamily="34" charset="-120"/>
              </a:rPr>
              <a:t>lines.Use</a:t>
            </a:r>
            <a:r>
              <a:rPr lang="en-US" sz="1400" dirty="0">
                <a:solidFill>
                  <a:srgbClr val="111827"/>
                </a:solidFill>
                <a:latin typeface="Montserrat" panose="00000500000000000000" pitchFamily="2" charset="0"/>
                <a:ea typeface="Calibri" pitchFamily="34" charset="-122"/>
                <a:cs typeface="Calibri" pitchFamily="34" charset="-120"/>
              </a:rPr>
              <a:t> dynamic target </a:t>
            </a:r>
            <a:r>
              <a:rPr lang="en-US" sz="1400" dirty="0" err="1">
                <a:solidFill>
                  <a:srgbClr val="111827"/>
                </a:solidFill>
                <a:latin typeface="Montserrat" panose="00000500000000000000" pitchFamily="2" charset="0"/>
                <a:ea typeface="Calibri" pitchFamily="34" charset="-122"/>
                <a:cs typeface="Calibri" pitchFamily="34" charset="-120"/>
              </a:rPr>
              <a:t>stock:target_stock_level</a:t>
            </a:r>
            <a:r>
              <a:rPr lang="en-US" sz="1400" dirty="0">
                <a:solidFill>
                  <a:srgbClr val="111827"/>
                </a:solidFill>
                <a:latin typeface="Montserrat" panose="00000500000000000000" pitchFamily="2" charset="0"/>
                <a:ea typeface="Calibri" pitchFamily="34" charset="-122"/>
                <a:cs typeface="Calibri" pitchFamily="34" charset="-120"/>
              </a:rPr>
              <a:t> = </a:t>
            </a:r>
            <a:r>
              <a:rPr lang="en-US" sz="1400" dirty="0" err="1">
                <a:solidFill>
                  <a:srgbClr val="111827"/>
                </a:solidFill>
                <a:latin typeface="Montserrat" panose="00000500000000000000" pitchFamily="2" charset="0"/>
                <a:ea typeface="Calibri" pitchFamily="34" charset="-122"/>
                <a:cs typeface="Calibri" pitchFamily="34" charset="-120"/>
              </a:rPr>
              <a:t>reorder_level</a:t>
            </a:r>
            <a:r>
              <a:rPr lang="en-US" sz="1400" dirty="0">
                <a:solidFill>
                  <a:srgbClr val="111827"/>
                </a:solidFill>
                <a:latin typeface="Montserrat" panose="00000500000000000000" pitchFamily="2" charset="0"/>
                <a:ea typeface="Calibri" pitchFamily="34" charset="-122"/>
                <a:cs typeface="Calibri" pitchFamily="34" charset="-120"/>
              </a:rPr>
              <a:t> + </a:t>
            </a:r>
            <a:r>
              <a:rPr lang="en-US" sz="1400" dirty="0" err="1">
                <a:solidFill>
                  <a:srgbClr val="111827"/>
                </a:solidFill>
                <a:latin typeface="Montserrat" panose="00000500000000000000" pitchFamily="2" charset="0"/>
                <a:ea typeface="Calibri" pitchFamily="34" charset="-122"/>
                <a:cs typeface="Calibri" pitchFamily="34" charset="-120"/>
              </a:rPr>
              <a:t>buffer_sizeCompute</a:t>
            </a:r>
            <a:r>
              <a:rPr lang="en-US" sz="1400" dirty="0">
                <a:solidFill>
                  <a:srgbClr val="111827"/>
                </a:solidFill>
                <a:latin typeface="Montserrat" panose="00000500000000000000" pitchFamily="2" charset="0"/>
                <a:ea typeface="Calibri" pitchFamily="34" charset="-122"/>
                <a:cs typeface="Calibri" pitchFamily="34" charset="-120"/>
              </a:rPr>
              <a:t> projected remaining stock and risk status (OK, LOW, OUT).Suggest purchase quantity automatically.</a:t>
            </a:r>
            <a:endParaRPr lang="en-US" sz="1400" dirty="0">
              <a:latin typeface="Montserrat" panose="00000500000000000000" pitchFamily="2" charset="0"/>
            </a:endParaRPr>
          </a:p>
        </p:txBody>
      </p:sp>
      <p:sp>
        <p:nvSpPr>
          <p:cNvPr id="15" name="Text 5">
            <a:extLst>
              <a:ext uri="{FF2B5EF4-FFF2-40B4-BE49-F238E27FC236}">
                <a16:creationId xmlns:a16="http://schemas.microsoft.com/office/drawing/2014/main" id="{1399DF4D-21E7-E818-1880-38133CB73E00}"/>
              </a:ext>
            </a:extLst>
          </p:cNvPr>
          <p:cNvSpPr/>
          <p:nvPr/>
        </p:nvSpPr>
        <p:spPr>
          <a:xfrm>
            <a:off x="6567095" y="1501719"/>
            <a:ext cx="354098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600" b="1" u="sng" dirty="0">
                <a:solidFill>
                  <a:schemeClr val="tx2">
                    <a:lumMod val="75000"/>
                    <a:lumOff val="25000"/>
                  </a:schemeClr>
                </a:solidFill>
                <a:latin typeface="Montserrat" panose="00000500000000000000" pitchFamily="2" charset="0"/>
              </a:rPr>
              <a:t>End to End Data Flow</a:t>
            </a:r>
            <a:endParaRPr lang="en-US" sz="1200" b="1" dirty="0">
              <a:solidFill>
                <a:schemeClr val="tx2">
                  <a:lumMod val="75000"/>
                  <a:lumOff val="25000"/>
                </a:schemeClr>
              </a:solidFill>
              <a:latin typeface="Montserrat" panose="00000500000000000000" pitchFamily="2" charset="0"/>
            </a:endParaRPr>
          </a:p>
        </p:txBody>
      </p:sp>
      <p:sp>
        <p:nvSpPr>
          <p:cNvPr id="2" name="Shape 7">
            <a:extLst>
              <a:ext uri="{FF2B5EF4-FFF2-40B4-BE49-F238E27FC236}">
                <a16:creationId xmlns:a16="http://schemas.microsoft.com/office/drawing/2014/main" id="{C54F2281-5462-9C97-1D5A-8FE5B3928F82}"/>
              </a:ext>
            </a:extLst>
          </p:cNvPr>
          <p:cNvSpPr/>
          <p:nvPr/>
        </p:nvSpPr>
        <p:spPr>
          <a:xfrm>
            <a:off x="6287848" y="4047405"/>
            <a:ext cx="5455768" cy="2308943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blurRad="38100" dist="1524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3" name="Text 5">
            <a:extLst>
              <a:ext uri="{FF2B5EF4-FFF2-40B4-BE49-F238E27FC236}">
                <a16:creationId xmlns:a16="http://schemas.microsoft.com/office/drawing/2014/main" id="{E499E1F5-C10B-059C-531D-52D4B1E355B3}"/>
              </a:ext>
            </a:extLst>
          </p:cNvPr>
          <p:cNvSpPr/>
          <p:nvPr/>
        </p:nvSpPr>
        <p:spPr>
          <a:xfrm>
            <a:off x="6567095" y="4151704"/>
            <a:ext cx="354098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600" b="1" u="sng" dirty="0">
                <a:solidFill>
                  <a:schemeClr val="tx2">
                    <a:lumMod val="75000"/>
                    <a:lumOff val="25000"/>
                  </a:schemeClr>
                </a:solidFill>
                <a:latin typeface="Montserrat" panose="00000500000000000000" pitchFamily="2" charset="0"/>
              </a:rPr>
              <a:t>End to End Data Flow</a:t>
            </a:r>
            <a:endParaRPr lang="en-US" sz="1200" b="1" dirty="0">
              <a:solidFill>
                <a:schemeClr val="tx2">
                  <a:lumMod val="75000"/>
                  <a:lumOff val="25000"/>
                </a:schemeClr>
              </a:solidFill>
              <a:latin typeface="Montserrat" panose="00000500000000000000" pitchFamily="2" charset="0"/>
            </a:endParaRPr>
          </a:p>
        </p:txBody>
      </p:sp>
      <p:sp>
        <p:nvSpPr>
          <p:cNvPr id="7" name="Text 9">
            <a:extLst>
              <a:ext uri="{FF2B5EF4-FFF2-40B4-BE49-F238E27FC236}">
                <a16:creationId xmlns:a16="http://schemas.microsoft.com/office/drawing/2014/main" id="{F0F72203-7C5D-3C1D-B152-AE8447EB9BED}"/>
              </a:ext>
            </a:extLst>
          </p:cNvPr>
          <p:cNvSpPr/>
          <p:nvPr/>
        </p:nvSpPr>
        <p:spPr>
          <a:xfrm>
            <a:off x="6368877" y="4505147"/>
            <a:ext cx="4907128" cy="162227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85750" indent="-285750">
              <a:buSzPct val="100000"/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rgbClr val="111827"/>
                </a:solidFill>
                <a:latin typeface="Montserrat" panose="00000500000000000000" pitchFamily="2" charset="0"/>
                <a:ea typeface="Calibri" pitchFamily="34" charset="-122"/>
                <a:cs typeface="Calibri" pitchFamily="34" charset="-120"/>
              </a:rPr>
              <a:t>End-to-end integration, not standalone forecasting.</a:t>
            </a:r>
          </a:p>
          <a:p>
            <a:pPr marL="285750" indent="-285750">
              <a:buSzPct val="100000"/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rgbClr val="111827"/>
                </a:solidFill>
                <a:latin typeface="Montserrat" panose="00000500000000000000" pitchFamily="2" charset="0"/>
                <a:ea typeface="Calibri" pitchFamily="34" charset="-122"/>
                <a:cs typeface="Calibri" pitchFamily="34" charset="-120"/>
              </a:rPr>
              <a:t>Ingredient-level adaptive buffer mechanism.</a:t>
            </a:r>
          </a:p>
          <a:p>
            <a:pPr marL="285750" indent="-285750">
              <a:buSzPct val="100000"/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rgbClr val="111827"/>
                </a:solidFill>
                <a:latin typeface="Montserrat" panose="00000500000000000000" pitchFamily="2" charset="0"/>
                <a:ea typeface="Calibri" pitchFamily="34" charset="-122"/>
                <a:cs typeface="Calibri" pitchFamily="34" charset="-120"/>
              </a:rPr>
              <a:t>Waste-driven feedback to inventory policy.</a:t>
            </a:r>
          </a:p>
          <a:p>
            <a:pPr marL="285750" indent="-285750">
              <a:buSzPct val="100000"/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rgbClr val="111827"/>
                </a:solidFill>
                <a:latin typeface="Montserrat" panose="00000500000000000000" pitchFamily="2" charset="0"/>
                <a:ea typeface="Calibri" pitchFamily="34" charset="-122"/>
                <a:cs typeface="Calibri" pitchFamily="34" charset="-120"/>
              </a:rPr>
              <a:t>Safe preview before applying auto-updates.</a:t>
            </a:r>
            <a:endParaRPr lang="en-US" sz="1400" dirty="0">
              <a:latin typeface="Montserrat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63141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47A0B5-D201-D7DC-9623-879BA23C4E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434FBF-BEA3-3625-B36A-AB65A125F08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300229" y="6356349"/>
            <a:ext cx="911939" cy="365125"/>
          </a:xfrm>
        </p:spPr>
        <p:txBody>
          <a:bodyPr/>
          <a:lstStyle/>
          <a:p>
            <a:r>
              <a:rPr lang="en-US" dirty="0"/>
              <a:t>7/1/2026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62DCF1-2661-9D29-0B59-72A77C7DB8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63892" y="6356350"/>
            <a:ext cx="4469781" cy="365125"/>
          </a:xfrm>
        </p:spPr>
        <p:txBody>
          <a:bodyPr/>
          <a:lstStyle/>
          <a:p>
            <a:r>
              <a:rPr lang="en-US" altLang="en-US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IT22642950 | </a:t>
            </a:r>
            <a:r>
              <a:rPr lang="en-US" altLang="en-US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Jayathunga</a:t>
            </a:r>
            <a:r>
              <a:rPr lang="en-US" altLang="en-US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 A.G.I.A | Project ID : 25_26J_393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A48EF6-F46C-B517-A2E7-A4D47D64B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A378B-29F7-4FA7-A452-40E38F6CA186}" type="slidenum">
              <a:rPr lang="en-US" smtClean="0"/>
              <a:t>18</a:t>
            </a:fld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5580A91E-831C-7D54-7DF7-049D9FF0C061}"/>
              </a:ext>
            </a:extLst>
          </p:cNvPr>
          <p:cNvSpPr txBox="1">
            <a:spLocks/>
          </p:cNvSpPr>
          <p:nvPr/>
        </p:nvSpPr>
        <p:spPr>
          <a:xfrm>
            <a:off x="107619" y="293105"/>
            <a:ext cx="10982325" cy="13797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b="1" dirty="0">
                <a:solidFill>
                  <a:srgbClr val="3A3A3A"/>
                </a:solidFill>
                <a:latin typeface="Montserrat" panose="00000500000000000000" pitchFamily="2" charset="0"/>
              </a:rPr>
              <a:t>AI-supported inventory and reorder management system</a:t>
            </a:r>
          </a:p>
        </p:txBody>
      </p:sp>
      <p:sp>
        <p:nvSpPr>
          <p:cNvPr id="10" name="Shape 4">
            <a:extLst>
              <a:ext uri="{FF2B5EF4-FFF2-40B4-BE49-F238E27FC236}">
                <a16:creationId xmlns:a16="http://schemas.microsoft.com/office/drawing/2014/main" id="{79190A28-4C82-2354-A73E-766F7FDE7FCA}"/>
              </a:ext>
            </a:extLst>
          </p:cNvPr>
          <p:cNvSpPr/>
          <p:nvPr/>
        </p:nvSpPr>
        <p:spPr>
          <a:xfrm>
            <a:off x="448384" y="1278746"/>
            <a:ext cx="5455768" cy="4762613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blurRad="38100" dist="1524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11" name="Shape 7">
            <a:extLst>
              <a:ext uri="{FF2B5EF4-FFF2-40B4-BE49-F238E27FC236}">
                <a16:creationId xmlns:a16="http://schemas.microsoft.com/office/drawing/2014/main" id="{C324D797-C151-A236-70AE-7DD0450D2398}"/>
              </a:ext>
            </a:extLst>
          </p:cNvPr>
          <p:cNvSpPr/>
          <p:nvPr/>
        </p:nvSpPr>
        <p:spPr>
          <a:xfrm>
            <a:off x="6287850" y="1278747"/>
            <a:ext cx="5455768" cy="4688419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blurRad="38100" dist="1524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2" name="Text 6">
            <a:extLst>
              <a:ext uri="{FF2B5EF4-FFF2-40B4-BE49-F238E27FC236}">
                <a16:creationId xmlns:a16="http://schemas.microsoft.com/office/drawing/2014/main" id="{52BDB598-780B-5067-3DEA-F61F6DD5AC9A}"/>
              </a:ext>
            </a:extLst>
          </p:cNvPr>
          <p:cNvSpPr/>
          <p:nvPr/>
        </p:nvSpPr>
        <p:spPr>
          <a:xfrm>
            <a:off x="691653" y="2264890"/>
            <a:ext cx="4973856" cy="320265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85750" indent="-285750">
              <a:buSzPct val="100000"/>
              <a:buFont typeface="Wingdings" panose="05000000000000000000" pitchFamily="2" charset="2"/>
              <a:buChar char="Ø"/>
            </a:pPr>
            <a:r>
              <a:rPr lang="en-US" sz="1600" dirty="0">
                <a:solidFill>
                  <a:srgbClr val="111827"/>
                </a:solidFill>
                <a:latin typeface="Montserrat" panose="00000500000000000000" pitchFamily="2" charset="0"/>
                <a:ea typeface="Calibri" pitchFamily="34" charset="-122"/>
                <a:cs typeface="Calibri" pitchFamily="34" charset="-120"/>
              </a:rPr>
              <a:t>Uses recent unsold waste over configurable lookback window.</a:t>
            </a:r>
          </a:p>
          <a:p>
            <a:pPr marL="285750" indent="-285750">
              <a:buSzPct val="100000"/>
              <a:buFont typeface="Wingdings" panose="05000000000000000000" pitchFamily="2" charset="2"/>
              <a:buChar char="Ø"/>
            </a:pPr>
            <a:r>
              <a:rPr lang="en-US" sz="1600" dirty="0">
                <a:solidFill>
                  <a:srgbClr val="111827"/>
                </a:solidFill>
                <a:latin typeface="Montserrat" panose="00000500000000000000" pitchFamily="2" charset="0"/>
                <a:ea typeface="Calibri" pitchFamily="34" charset="-122"/>
                <a:cs typeface="Calibri" pitchFamily="34" charset="-120"/>
              </a:rPr>
              <a:t>Converts menu waste to ingredient-equivalent waste via recipe quantities.</a:t>
            </a:r>
          </a:p>
          <a:p>
            <a:pPr marL="285750" indent="-285750">
              <a:buSzPct val="100000"/>
              <a:buFont typeface="Wingdings" panose="05000000000000000000" pitchFamily="2" charset="2"/>
              <a:buChar char="Ø"/>
            </a:pPr>
            <a:r>
              <a:rPr lang="en-US" sz="1600" dirty="0" err="1">
                <a:solidFill>
                  <a:srgbClr val="111827"/>
                </a:solidFill>
                <a:latin typeface="Montserrat" panose="00000500000000000000" pitchFamily="2" charset="0"/>
                <a:ea typeface="Calibri" pitchFamily="34" charset="-122"/>
                <a:cs typeface="Calibri" pitchFamily="34" charset="-120"/>
              </a:rPr>
              <a:t>Calculates:avg_daily_wastetarget_buffer</a:t>
            </a:r>
            <a:r>
              <a:rPr lang="en-US" sz="1600" dirty="0">
                <a:solidFill>
                  <a:srgbClr val="111827"/>
                </a:solidFill>
                <a:latin typeface="Montserrat" panose="00000500000000000000" pitchFamily="2" charset="0"/>
                <a:ea typeface="Calibri" pitchFamily="34" charset="-122"/>
                <a:cs typeface="Calibri" pitchFamily="34" charset="-120"/>
              </a:rPr>
              <a:t> = </a:t>
            </a:r>
            <a:r>
              <a:rPr lang="en-US" sz="1600" dirty="0" err="1">
                <a:solidFill>
                  <a:srgbClr val="111827"/>
                </a:solidFill>
                <a:latin typeface="Montserrat" panose="00000500000000000000" pitchFamily="2" charset="0"/>
                <a:ea typeface="Calibri" pitchFamily="34" charset="-122"/>
                <a:cs typeface="Calibri" pitchFamily="34" charset="-120"/>
              </a:rPr>
              <a:t>avg_daily_waste</a:t>
            </a:r>
            <a:r>
              <a:rPr lang="en-US" sz="1600" dirty="0">
                <a:solidFill>
                  <a:srgbClr val="111827"/>
                </a:solidFill>
                <a:latin typeface="Montserrat" panose="00000500000000000000" pitchFamily="2" charset="0"/>
                <a:ea typeface="Calibri" pitchFamily="34" charset="-122"/>
                <a:cs typeface="Calibri" pitchFamily="34" charset="-120"/>
              </a:rPr>
              <a:t> * </a:t>
            </a:r>
            <a:r>
              <a:rPr lang="en-US" sz="1600" dirty="0" err="1">
                <a:solidFill>
                  <a:srgbClr val="111827"/>
                </a:solidFill>
                <a:latin typeface="Montserrat" panose="00000500000000000000" pitchFamily="2" charset="0"/>
                <a:ea typeface="Calibri" pitchFamily="34" charset="-122"/>
                <a:cs typeface="Calibri" pitchFamily="34" charset="-120"/>
              </a:rPr>
              <a:t>buffer_daysnew_buffer</a:t>
            </a:r>
            <a:r>
              <a:rPr lang="en-US" sz="1600" dirty="0">
                <a:solidFill>
                  <a:srgbClr val="111827"/>
                </a:solidFill>
                <a:latin typeface="Montserrat" panose="00000500000000000000" pitchFamily="2" charset="0"/>
                <a:ea typeface="Calibri" pitchFamily="34" charset="-122"/>
                <a:cs typeface="Calibri" pitchFamily="34" charset="-120"/>
              </a:rPr>
              <a:t> = old*(1-alpha) + target*</a:t>
            </a:r>
            <a:r>
              <a:rPr lang="en-US" sz="1600" dirty="0" err="1">
                <a:solidFill>
                  <a:srgbClr val="111827"/>
                </a:solidFill>
                <a:latin typeface="Montserrat" panose="00000500000000000000" pitchFamily="2" charset="0"/>
                <a:ea typeface="Calibri" pitchFamily="34" charset="-122"/>
                <a:cs typeface="Calibri" pitchFamily="34" charset="-120"/>
              </a:rPr>
              <a:t>alphaSupports</a:t>
            </a:r>
            <a:r>
              <a:rPr lang="en-US" sz="1600" dirty="0">
                <a:solidFill>
                  <a:srgbClr val="111827"/>
                </a:solidFill>
                <a:latin typeface="Montserrat" panose="00000500000000000000" pitchFamily="2" charset="0"/>
                <a:ea typeface="Calibri" pitchFamily="34" charset="-122"/>
                <a:cs typeface="Calibri" pitchFamily="34" charset="-120"/>
              </a:rPr>
              <a:t> dry-run preview endpoint (buffer-preview).</a:t>
            </a:r>
            <a:endParaRPr lang="en-US" sz="1600" dirty="0">
              <a:latin typeface="Montserrat" panose="00000500000000000000" pitchFamily="2" charset="0"/>
            </a:endParaRPr>
          </a:p>
        </p:txBody>
      </p:sp>
      <p:sp>
        <p:nvSpPr>
          <p:cNvPr id="13" name="Text 5">
            <a:extLst>
              <a:ext uri="{FF2B5EF4-FFF2-40B4-BE49-F238E27FC236}">
                <a16:creationId xmlns:a16="http://schemas.microsoft.com/office/drawing/2014/main" id="{C9E45770-B564-CF41-777C-04484C3107BD}"/>
              </a:ext>
            </a:extLst>
          </p:cNvPr>
          <p:cNvSpPr/>
          <p:nvPr/>
        </p:nvSpPr>
        <p:spPr>
          <a:xfrm>
            <a:off x="691653" y="1715973"/>
            <a:ext cx="354098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600" b="1" u="sng" dirty="0">
                <a:solidFill>
                  <a:schemeClr val="tx2">
                    <a:lumMod val="75000"/>
                    <a:lumOff val="25000"/>
                  </a:schemeClr>
                </a:solidFill>
                <a:latin typeface="Montserrat" panose="00000500000000000000" pitchFamily="2" charset="0"/>
              </a:rPr>
              <a:t>Adaptive buffer Algorithm</a:t>
            </a:r>
            <a:endParaRPr lang="en-US" sz="1200" b="1" dirty="0">
              <a:solidFill>
                <a:schemeClr val="tx2">
                  <a:lumMod val="75000"/>
                  <a:lumOff val="25000"/>
                </a:schemeClr>
              </a:solidFill>
              <a:latin typeface="Montserrat" panose="00000500000000000000" pitchFamily="2" charset="0"/>
            </a:endParaRPr>
          </a:p>
        </p:txBody>
      </p:sp>
      <p:sp>
        <p:nvSpPr>
          <p:cNvPr id="14" name="Text 9">
            <a:extLst>
              <a:ext uri="{FF2B5EF4-FFF2-40B4-BE49-F238E27FC236}">
                <a16:creationId xmlns:a16="http://schemas.microsoft.com/office/drawing/2014/main" id="{2509ADAD-66FD-6833-8663-A02C4A36B202}"/>
              </a:ext>
            </a:extLst>
          </p:cNvPr>
          <p:cNvSpPr/>
          <p:nvPr/>
        </p:nvSpPr>
        <p:spPr>
          <a:xfrm>
            <a:off x="6368877" y="1938155"/>
            <a:ext cx="4907128" cy="286951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85750" indent="-285750">
              <a:buSzPct val="100000"/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rgbClr val="111827"/>
                </a:solidFill>
                <a:latin typeface="Montserrat" panose="00000500000000000000" pitchFamily="2" charset="0"/>
                <a:ea typeface="Calibri" pitchFamily="34" charset="-122"/>
                <a:cs typeface="Calibri" pitchFamily="34" charset="-120"/>
              </a:rPr>
              <a:t>Multi-restaurant data </a:t>
            </a:r>
            <a:r>
              <a:rPr lang="en-US" sz="2000" dirty="0" err="1">
                <a:solidFill>
                  <a:srgbClr val="111827"/>
                </a:solidFill>
                <a:latin typeface="Montserrat" panose="00000500000000000000" pitchFamily="2" charset="0"/>
                <a:ea typeface="Calibri" pitchFamily="34" charset="-122"/>
                <a:cs typeface="Calibri" pitchFamily="34" charset="-120"/>
              </a:rPr>
              <a:t>scoping.Role</a:t>
            </a:r>
            <a:r>
              <a:rPr lang="en-US" sz="2000" dirty="0">
                <a:solidFill>
                  <a:srgbClr val="111827"/>
                </a:solidFill>
                <a:latin typeface="Montserrat" panose="00000500000000000000" pitchFamily="2" charset="0"/>
                <a:ea typeface="Calibri" pitchFamily="34" charset="-122"/>
                <a:cs typeface="Calibri" pitchFamily="34" charset="-120"/>
              </a:rPr>
              <a:t>-based access and secure </a:t>
            </a:r>
            <a:r>
              <a:rPr lang="en-US" sz="2000" dirty="0" err="1">
                <a:solidFill>
                  <a:srgbClr val="111827"/>
                </a:solidFill>
                <a:latin typeface="Montserrat" panose="00000500000000000000" pitchFamily="2" charset="0"/>
                <a:ea typeface="Calibri" pitchFamily="34" charset="-122"/>
                <a:cs typeface="Calibri" pitchFamily="34" charset="-120"/>
              </a:rPr>
              <a:t>APIs.Validation</a:t>
            </a:r>
            <a:r>
              <a:rPr lang="en-US" sz="2000" dirty="0">
                <a:solidFill>
                  <a:srgbClr val="111827"/>
                </a:solidFill>
                <a:latin typeface="Montserrat" panose="00000500000000000000" pitchFamily="2" charset="0"/>
                <a:ea typeface="Calibri" pitchFamily="34" charset="-122"/>
                <a:cs typeface="Calibri" pitchFamily="34" charset="-120"/>
              </a:rPr>
              <a:t> and error-safe </a:t>
            </a:r>
            <a:r>
              <a:rPr lang="en-US" sz="2000" dirty="0" err="1">
                <a:solidFill>
                  <a:srgbClr val="111827"/>
                </a:solidFill>
                <a:latin typeface="Montserrat" panose="00000500000000000000" pitchFamily="2" charset="0"/>
                <a:ea typeface="Calibri" pitchFamily="34" charset="-122"/>
                <a:cs typeface="Calibri" pitchFamily="34" charset="-120"/>
              </a:rPr>
              <a:t>processing.Daily</a:t>
            </a:r>
            <a:r>
              <a:rPr lang="en-US" sz="2000" dirty="0">
                <a:solidFill>
                  <a:srgbClr val="111827"/>
                </a:solidFill>
                <a:latin typeface="Montserrat" panose="00000500000000000000" pitchFamily="2" charset="0"/>
                <a:ea typeface="Calibri" pitchFamily="34" charset="-122"/>
                <a:cs typeface="Calibri" pitchFamily="34" charset="-120"/>
              </a:rPr>
              <a:t> scheduled sync command for waste and optional buffer </a:t>
            </a:r>
            <a:r>
              <a:rPr lang="en-US" sz="2000" dirty="0" err="1">
                <a:solidFill>
                  <a:srgbClr val="111827"/>
                </a:solidFill>
                <a:latin typeface="Montserrat" panose="00000500000000000000" pitchFamily="2" charset="0"/>
                <a:ea typeface="Calibri" pitchFamily="34" charset="-122"/>
                <a:cs typeface="Calibri" pitchFamily="34" charset="-120"/>
              </a:rPr>
              <a:t>updates.Dashboard</a:t>
            </a:r>
            <a:r>
              <a:rPr lang="en-US" sz="2000" dirty="0">
                <a:solidFill>
                  <a:srgbClr val="111827"/>
                </a:solidFill>
                <a:latin typeface="Montserrat" panose="00000500000000000000" pitchFamily="2" charset="0"/>
                <a:ea typeface="Calibri" pitchFamily="34" charset="-122"/>
                <a:cs typeface="Calibri" pitchFamily="34" charset="-120"/>
              </a:rPr>
              <a:t> for forecast accuracy and buffer preview.</a:t>
            </a:r>
            <a:endParaRPr lang="en-US" sz="2000" dirty="0">
              <a:latin typeface="Montserrat" panose="00000500000000000000" pitchFamily="2" charset="0"/>
            </a:endParaRPr>
          </a:p>
        </p:txBody>
      </p:sp>
      <p:sp>
        <p:nvSpPr>
          <p:cNvPr id="15" name="Text 5">
            <a:extLst>
              <a:ext uri="{FF2B5EF4-FFF2-40B4-BE49-F238E27FC236}">
                <a16:creationId xmlns:a16="http://schemas.microsoft.com/office/drawing/2014/main" id="{25B3D4A5-1A2D-20E8-1DF5-5B27E9B4A387}"/>
              </a:ext>
            </a:extLst>
          </p:cNvPr>
          <p:cNvSpPr/>
          <p:nvPr/>
        </p:nvSpPr>
        <p:spPr>
          <a:xfrm>
            <a:off x="6567095" y="1501719"/>
            <a:ext cx="354098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600" b="1" u="sng" dirty="0">
                <a:solidFill>
                  <a:schemeClr val="tx2">
                    <a:lumMod val="75000"/>
                    <a:lumOff val="25000"/>
                  </a:schemeClr>
                </a:solidFill>
                <a:latin typeface="Montserrat" panose="00000500000000000000" pitchFamily="2" charset="0"/>
              </a:rPr>
              <a:t>Production Readiness</a:t>
            </a:r>
            <a:endParaRPr lang="en-US" sz="1200" b="1" dirty="0">
              <a:solidFill>
                <a:schemeClr val="tx2">
                  <a:lumMod val="75000"/>
                  <a:lumOff val="25000"/>
                </a:schemeClr>
              </a:solidFill>
              <a:latin typeface="Montserrat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448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6BE3CE-86DA-485E-9E89-9F3BF02D86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7/1/2026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2F7D13-710A-41AB-4A2A-A90A69627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63892" y="6356350"/>
            <a:ext cx="4328379" cy="365125"/>
          </a:xfrm>
        </p:spPr>
        <p:txBody>
          <a:bodyPr/>
          <a:lstStyle/>
          <a:p>
            <a:r>
              <a:rPr lang="en-US" altLang="en-US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IT22249470  | Alawaththa A.K.A.A |   Project ID: 25_26J_393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983B39-8B5C-8065-5E60-DCDB09A4E8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A378B-29F7-4FA7-A452-40E38F6CA186}" type="slidenum">
              <a:rPr lang="en-US" smtClean="0"/>
              <a:t>19</a:t>
            </a:fld>
            <a:endParaRPr lang="en-US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D3A4D12E-5F23-7A10-70F6-83B94411B7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2949" y="1913322"/>
            <a:ext cx="7579383" cy="3631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Montserrat" panose="00000500000000000000" pitchFamily="2" charset="0"/>
                <a:ea typeface="Cambria" panose="02040503050406030204" pitchFamily="18" charset="0"/>
                <a:cs typeface="Cambria" panose="02040503050406030204" pitchFamily="18" charset="0"/>
              </a:rPr>
              <a:t>Title of the Individual Component : </a:t>
            </a:r>
            <a:r>
              <a:rPr lang="en-US" sz="2800" dirty="0">
                <a:solidFill>
                  <a:srgbClr val="FF0000"/>
                </a:solidFill>
                <a:latin typeface="Montserrat" panose="00000500000000000000" pitchFamily="2" charset="0"/>
              </a:rPr>
              <a:t>Supplier Demand Forecasting Dashboard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Montserrat" panose="00000500000000000000" pitchFamily="2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Montserrat" panose="00000500000000000000" pitchFamily="2" charset="0"/>
                <a:ea typeface="Cambria" panose="02040503050406030204" pitchFamily="18" charset="0"/>
                <a:cs typeface="Cambria" panose="02040503050406030204" pitchFamily="18" charset="0"/>
              </a:rPr>
              <a:t>Specialization: 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Montserrat" panose="00000500000000000000" pitchFamily="2" charset="0"/>
                <a:ea typeface="Cambria" panose="02040503050406030204" pitchFamily="18" charset="0"/>
                <a:cs typeface="Cambria" panose="02040503050406030204" pitchFamily="18" charset="0"/>
              </a:rPr>
              <a:t>Information Technology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2000" dirty="0">
              <a:solidFill>
                <a:srgbClr val="000000"/>
              </a:solidFill>
              <a:latin typeface="Arial" panose="020B0604020202020204" pitchFamily="34" charset="0"/>
              <a:ea typeface="Cambria" panose="02040503050406030204" pitchFamily="18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Cambria" panose="02040503050406030204" pitchFamily="18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2000" dirty="0">
              <a:solidFill>
                <a:srgbClr val="000000"/>
              </a:solidFill>
              <a:latin typeface="Arial" panose="020B0604020202020204" pitchFamily="34" charset="0"/>
              <a:ea typeface="Cambria" panose="02040503050406030204" pitchFamily="18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2000" dirty="0">
              <a:solidFill>
                <a:srgbClr val="000000"/>
              </a:solidFill>
              <a:latin typeface="Arial" panose="020B0604020202020204" pitchFamily="34" charset="0"/>
              <a:ea typeface="Cambria" panose="02040503050406030204" pitchFamily="18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                                                                          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8" name="Google Shape;4363;p61">
            <a:extLst>
              <a:ext uri="{FF2B5EF4-FFF2-40B4-BE49-F238E27FC236}">
                <a16:creationId xmlns:a16="http://schemas.microsoft.com/office/drawing/2014/main" id="{6B43A56A-2403-378F-DBFE-63CC52D05A97}"/>
              </a:ext>
            </a:extLst>
          </p:cNvPr>
          <p:cNvPicPr preferRelativeResize="0"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83" r="2683"/>
          <a:stretch/>
        </p:blipFill>
        <p:spPr>
          <a:xfrm>
            <a:off x="9676772" y="353341"/>
            <a:ext cx="2003063" cy="2238153"/>
          </a:xfrm>
          <a:prstGeom prst="teardrop">
            <a:avLst>
              <a:gd name="adj" fmla="val 61128"/>
            </a:avLst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563720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BE4FAD-2291-8B52-AB1B-984B14F32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9125" y="365126"/>
            <a:ext cx="10734675" cy="406400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/>
              <a:t>Introduction to the 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0801C0-2FAD-D8D2-B22D-71C3E2B964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9125" y="1085852"/>
            <a:ext cx="10734675" cy="5196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The Challenge Facing Sri Lankan Restaurants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276E70-EDEC-EF69-6DCA-3F0B84FE03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7/1/2026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933964-96D2-47F2-F213-21E6655819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A378B-29F7-4FA7-A452-40E38F6CA186}" type="slidenum">
              <a:rPr lang="en-US" smtClean="0"/>
              <a:t>2</a:t>
            </a:fld>
            <a:endParaRPr lang="en-US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E0D96529-57E8-AA58-7813-BE4D43AC45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9004049"/>
              </p:ext>
            </p:extLst>
          </p:nvPr>
        </p:nvGraphicFramePr>
        <p:xfrm>
          <a:off x="619125" y="1605491"/>
          <a:ext cx="10953750" cy="347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76875">
                  <a:extLst>
                    <a:ext uri="{9D8B030D-6E8A-4147-A177-3AD203B41FA5}">
                      <a16:colId xmlns:a16="http://schemas.microsoft.com/office/drawing/2014/main" val="1582915782"/>
                    </a:ext>
                  </a:extLst>
                </a:gridCol>
                <a:gridCol w="5476875">
                  <a:extLst>
                    <a:ext uri="{9D8B030D-6E8A-4147-A177-3AD203B41FA5}">
                      <a16:colId xmlns:a16="http://schemas.microsoft.com/office/drawing/2014/main" val="414066069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Current State of the Industry: 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Core Problems: 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003369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Sri Lanka's restaurant industry is experiencing rapid growth but faces critical operational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challenges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Restaurants struggle with unpredictable supply and demand patterns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Frequent stockouts lead to lost revenue and customer dissatisfaction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Food surplus results in significant waste and financial losses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Manual inventory management - Restaurant owners rely on guesswork rather than data-driven decisions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Unreliable supply chains - Suppliers face uncertain demand forecasts, leading to inefficient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logistics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Rising operational costs - Increasing food prices and supply shortages squeeze profit margins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Limited technological adoption - Small restaurants lack access to advanced ERP systems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5193884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815BD181-644C-8AFD-0DF6-8C6197F33E0C}"/>
              </a:ext>
            </a:extLst>
          </p:cNvPr>
          <p:cNvSpPr txBox="1"/>
          <p:nvPr/>
        </p:nvSpPr>
        <p:spPr>
          <a:xfrm>
            <a:off x="619125" y="5240161"/>
            <a:ext cx="109537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The Reality: </a:t>
            </a:r>
            <a:r>
              <a:rPr lang="en-US" dirty="0"/>
              <a:t>Small-scale restaurants operate in a cycle of inefficiency, where poor forecasting leads to waste, reduced profitability, and operational stress.</a:t>
            </a:r>
          </a:p>
        </p:txBody>
      </p:sp>
    </p:spTree>
    <p:extLst>
      <p:ext uri="{BB962C8B-B14F-4D97-AF65-F5344CB8AC3E}">
        <p14:creationId xmlns:p14="http://schemas.microsoft.com/office/powerpoint/2010/main" val="68771971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ubtitle 2">
            <a:extLst>
              <a:ext uri="{FF2B5EF4-FFF2-40B4-BE49-F238E27FC236}">
                <a16:creationId xmlns:a16="http://schemas.microsoft.com/office/drawing/2014/main" id="{9163D313-F6EA-DAF5-94B1-8FDCC4E1CDC7}"/>
              </a:ext>
            </a:extLst>
          </p:cNvPr>
          <p:cNvSpPr txBox="1">
            <a:spLocks/>
          </p:cNvSpPr>
          <p:nvPr/>
        </p:nvSpPr>
        <p:spPr>
          <a:xfrm>
            <a:off x="457342" y="1000780"/>
            <a:ext cx="11157142" cy="264077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None/>
            </a:pPr>
            <a:r>
              <a:rPr lang="en-US" sz="2400" b="1" u="sng" dirty="0">
                <a:solidFill>
                  <a:schemeClr val="tx2">
                    <a:lumMod val="75000"/>
                    <a:lumOff val="25000"/>
                  </a:schemeClr>
                </a:solidFill>
                <a:latin typeface="Montserrat" panose="00000500000000000000" pitchFamily="2" charset="0"/>
              </a:rPr>
              <a:t>Problem</a:t>
            </a:r>
            <a:r>
              <a:rPr lang="en-US" sz="2100" b="1" u="sng" dirty="0">
                <a:solidFill>
                  <a:schemeClr val="tx2">
                    <a:lumMod val="75000"/>
                    <a:lumOff val="25000"/>
                  </a:schemeClr>
                </a:solidFill>
                <a:latin typeface="Montserrat" panose="00000500000000000000" pitchFamily="2" charset="0"/>
              </a:rPr>
              <a:t>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1900" dirty="0">
                <a:latin typeface="Montserrat" panose="00000500000000000000" pitchFamily="2" charset="0"/>
              </a:rPr>
              <a:t>Small and mid-sized food companies use manual estimates or spreadsheets </a:t>
            </a:r>
            <a:r>
              <a:rPr lang="en-US" sz="1900" b="1" dirty="0">
                <a:latin typeface="Montserrat" panose="00000500000000000000" pitchFamily="2" charset="0"/>
              </a:rPr>
              <a:t>→</a:t>
            </a:r>
            <a:r>
              <a:rPr lang="en-US" sz="1900" dirty="0">
                <a:latin typeface="Montserrat" panose="00000500000000000000" pitchFamily="2" charset="0"/>
              </a:rPr>
              <a:t> causes stock outs, waste and profit losses.</a:t>
            </a:r>
          </a:p>
          <a:p>
            <a:pPr marR="0" lv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1900" dirty="0">
                <a:latin typeface="Montserrat" panose="00000500000000000000" pitchFamily="2" charset="0"/>
              </a:rPr>
              <a:t>suppliers only get to see their respective sales and privacy issues prevent the provision of </a:t>
            </a:r>
            <a:r>
              <a:rPr lang="en-US" sz="1900" dirty="0" err="1">
                <a:latin typeface="Montserrat" panose="00000500000000000000" pitchFamily="2" charset="0"/>
              </a:rPr>
              <a:t>comThere</a:t>
            </a:r>
            <a:r>
              <a:rPr lang="en-US" sz="1900" dirty="0">
                <a:latin typeface="Montserrat" panose="00000500000000000000" pitchFamily="2" charset="0"/>
              </a:rPr>
              <a:t> is siloing of data: </a:t>
            </a:r>
            <a:r>
              <a:rPr lang="en-US" sz="1900" dirty="0" err="1">
                <a:latin typeface="Montserrat" panose="00000500000000000000" pitchFamily="2" charset="0"/>
              </a:rPr>
              <a:t>plete</a:t>
            </a:r>
            <a:r>
              <a:rPr lang="en-US" sz="1900" dirty="0">
                <a:latin typeface="Montserrat" panose="00000500000000000000" pitchFamily="2" charset="0"/>
              </a:rPr>
              <a:t> picture of demand.</a:t>
            </a:r>
          </a:p>
          <a:p>
            <a:pPr marR="0" lv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1900" dirty="0">
                <a:latin typeface="Montserrat" panose="00000500000000000000" pitchFamily="2" charset="0"/>
              </a:rPr>
              <a:t>Current enterprise forecasting solutions are expensive and need organized data </a:t>
            </a:r>
            <a:r>
              <a:rPr lang="en-US" sz="1900" b="1" dirty="0">
                <a:latin typeface="Montserrat" panose="00000500000000000000" pitchFamily="2" charset="0"/>
              </a:rPr>
              <a:t>→</a:t>
            </a:r>
            <a:r>
              <a:rPr lang="en-US" sz="1900" dirty="0">
                <a:latin typeface="Montserrat" panose="00000500000000000000" pitchFamily="2" charset="0"/>
              </a:rPr>
              <a:t> not feasible in the case of small vendors.</a:t>
            </a:r>
          </a:p>
          <a:p>
            <a:pPr marR="0" lvl="0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1900" dirty="0">
                <a:latin typeface="Montserrat" panose="00000500000000000000" pitchFamily="2" charset="0"/>
              </a:rPr>
              <a:t>In the absence of low-priced low-data forecasting tools </a:t>
            </a:r>
            <a:r>
              <a:rPr lang="en-US" sz="1900" b="1" dirty="0">
                <a:latin typeface="Montserrat" panose="00000500000000000000" pitchFamily="2" charset="0"/>
              </a:rPr>
              <a:t>→</a:t>
            </a:r>
            <a:r>
              <a:rPr lang="en-US" sz="1900" dirty="0">
                <a:latin typeface="Montserrat" panose="00000500000000000000" pitchFamily="2" charset="0"/>
              </a:rPr>
              <a:t> companies remain susceptible to demand fluctuations and supply chain imbalances (bullwhip effect).</a:t>
            </a:r>
            <a:endParaRPr lang="en-US" sz="1900" b="1" dirty="0">
              <a:latin typeface="Montserrat" panose="00000500000000000000" pitchFamily="2" charset="0"/>
            </a:endParaRPr>
          </a:p>
          <a:p>
            <a:endParaRPr lang="en-US" dirty="0"/>
          </a:p>
        </p:txBody>
      </p:sp>
      <p:sp>
        <p:nvSpPr>
          <p:cNvPr id="16" name="Date Placeholder 3">
            <a:extLst>
              <a:ext uri="{FF2B5EF4-FFF2-40B4-BE49-F238E27FC236}">
                <a16:creationId xmlns:a16="http://schemas.microsoft.com/office/drawing/2014/main" id="{06E61F33-5D9E-3CB7-B305-8AE99FC7DE6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642302" y="6291695"/>
            <a:ext cx="2743200" cy="365125"/>
          </a:xfrm>
        </p:spPr>
        <p:txBody>
          <a:bodyPr/>
          <a:lstStyle/>
          <a:p>
            <a:r>
              <a:rPr lang="en-US" dirty="0"/>
              <a:t>7/1/2026</a:t>
            </a:r>
          </a:p>
        </p:txBody>
      </p:sp>
      <p:sp>
        <p:nvSpPr>
          <p:cNvPr id="18" name="Slide Number Placeholder 5">
            <a:extLst>
              <a:ext uri="{FF2B5EF4-FFF2-40B4-BE49-F238E27FC236}">
                <a16:creationId xmlns:a16="http://schemas.microsoft.com/office/drawing/2014/main" id="{707B1B56-6D16-0CD4-CBD5-806291E9F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53582" y="6291695"/>
            <a:ext cx="2743200" cy="365125"/>
          </a:xfrm>
        </p:spPr>
        <p:txBody>
          <a:bodyPr/>
          <a:lstStyle/>
          <a:p>
            <a:fld id="{9B4A378B-29F7-4FA7-A452-40E38F6CA186}" type="slidenum">
              <a:rPr lang="en-US" smtClean="0"/>
              <a:t>20</a:t>
            </a:fld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D5A549A-F839-8672-2B0F-4D6362622F12}"/>
              </a:ext>
            </a:extLst>
          </p:cNvPr>
          <p:cNvSpPr txBox="1"/>
          <p:nvPr/>
        </p:nvSpPr>
        <p:spPr>
          <a:xfrm>
            <a:off x="457342" y="3527592"/>
            <a:ext cx="10972802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>
                <a:solidFill>
                  <a:schemeClr val="tx2">
                    <a:lumMod val="75000"/>
                    <a:lumOff val="25000"/>
                  </a:schemeClr>
                </a:solidFill>
                <a:latin typeface="Montserrat" panose="00000500000000000000" pitchFamily="2" charset="0"/>
              </a:rPr>
              <a:t>Creative Solution/Prototype</a:t>
            </a:r>
          </a:p>
          <a:p>
            <a:r>
              <a:rPr lang="en-US" sz="1600" dirty="0">
                <a:latin typeface="Montserrat" panose="00000500000000000000" pitchFamily="2" charset="0"/>
              </a:rPr>
              <a:t>This component focuses on analyzing “raw material level demand” and “current supplier inventory levels” to support supplier purchasing decisions.</a:t>
            </a:r>
          </a:p>
          <a:p>
            <a:r>
              <a:rPr lang="en-US" sz="1600" dirty="0">
                <a:latin typeface="Montserrat" panose="00000500000000000000" pitchFamily="2" charset="0"/>
              </a:rPr>
              <a:t>Collects data from sales, inventory records, and purchase history.</a:t>
            </a:r>
          </a:p>
          <a:p>
            <a:r>
              <a:rPr lang="en-US" sz="1600" dirty="0">
                <a:latin typeface="Montserrat" panose="00000500000000000000" pitchFamily="2" charset="0"/>
              </a:rPr>
              <a:t>The system automatically: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600" dirty="0">
                <a:latin typeface="Montserrat" panose="00000500000000000000" pitchFamily="2" charset="0"/>
              </a:rPr>
              <a:t>Calculates weekly raw material demand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600" dirty="0">
                <a:latin typeface="Montserrat" panose="00000500000000000000" pitchFamily="2" charset="0"/>
              </a:rPr>
              <a:t>Identifies low-stock situation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600" dirty="0">
                <a:latin typeface="Montserrat" panose="00000500000000000000" pitchFamily="2" charset="0"/>
              </a:rPr>
              <a:t>Estimates delivery dates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600" dirty="0">
                <a:latin typeface="Montserrat" panose="00000500000000000000" pitchFamily="2" charset="0"/>
              </a:rPr>
              <a:t>Generates purchasing proposals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600" dirty="0">
                <a:latin typeface="Montserrat" panose="00000500000000000000" pitchFamily="2" charset="0"/>
              </a:rPr>
              <a:t>A REST API exposes this information via a “supplier dashboard”, enabling real-time monitoring.</a:t>
            </a:r>
          </a:p>
          <a:p>
            <a:endParaRPr lang="en-US" sz="2000" b="1" u="sng" dirty="0">
              <a:solidFill>
                <a:schemeClr val="tx2">
                  <a:lumMod val="75000"/>
                  <a:lumOff val="25000"/>
                </a:schemeClr>
              </a:solidFill>
              <a:latin typeface="Montserrat" panose="00000500000000000000" pitchFamily="2" charset="0"/>
            </a:endParaRPr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DB4A123D-9D62-05D1-50A6-D2F37818EC74}"/>
              </a:ext>
            </a:extLst>
          </p:cNvPr>
          <p:cNvSpPr txBox="1">
            <a:spLocks/>
          </p:cNvSpPr>
          <p:nvPr/>
        </p:nvSpPr>
        <p:spPr>
          <a:xfrm>
            <a:off x="1914461" y="348765"/>
            <a:ext cx="8058564" cy="6762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algn="ctr"/>
            <a:r>
              <a:rPr lang="en-US" sz="2800" b="1" dirty="0">
                <a:latin typeface="Montserrat" panose="00000500000000000000" pitchFamily="2" charset="0"/>
              </a:rPr>
              <a:t>Supplier Demand Forecasting Dashboard</a:t>
            </a:r>
            <a:br>
              <a:rPr lang="en-US" sz="2800" b="1" dirty="0"/>
            </a:br>
            <a:endParaRPr lang="en-US" sz="2800" u="sng" dirty="0">
              <a:solidFill>
                <a:srgbClr val="FF0000"/>
              </a:solidFill>
            </a:endParaRP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3CBA825C-CE87-4B2D-DA74-B557AB646C94}"/>
              </a:ext>
            </a:extLst>
          </p:cNvPr>
          <p:cNvSpPr txBox="1">
            <a:spLocks/>
          </p:cNvSpPr>
          <p:nvPr/>
        </p:nvSpPr>
        <p:spPr>
          <a:xfrm>
            <a:off x="3871723" y="6291695"/>
            <a:ext cx="432837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IT22249470  | Alawaththa A.K.A.A |   Project ID: 25_26J_393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135092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730F3A36-8F81-2B72-4AE6-BEDB3A45B7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746" y="3606138"/>
            <a:ext cx="10860506" cy="2500562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sz="4500" b="1" dirty="0">
                <a:solidFill>
                  <a:srgbClr val="54727F"/>
                </a:solidFill>
                <a:latin typeface="Montserrat" panose="00000500000000000000" pitchFamily="2" charset="0"/>
              </a:rPr>
              <a:t>Design Excellence / Single Contribution</a:t>
            </a:r>
            <a:r>
              <a:rPr lang="en-US" sz="1600" dirty="0">
                <a:latin typeface="Montserrat" panose="00000500000000000000" pitchFamily="2" charset="0"/>
              </a:rPr>
              <a:t> 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2800" dirty="0">
                <a:latin typeface="Montserrat" panose="00000500000000000000" pitchFamily="2" charset="0"/>
              </a:rPr>
              <a:t>Normalized data models created for raw materials, supply inventory, sales, forecasts, and suppliers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2800" dirty="0">
                <a:latin typeface="Montserrat" panose="00000500000000000000" pitchFamily="2" charset="0"/>
              </a:rPr>
              <a:t>Unique constraints implemented to maintain data integrity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2800" dirty="0">
                <a:latin typeface="Montserrat" panose="00000500000000000000" pitchFamily="2" charset="0"/>
              </a:rPr>
              <a:t>Single optimized dashboard API developed to reduce front-end calls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2800" dirty="0">
                <a:latin typeface="Montserrat" panose="00000500000000000000" pitchFamily="2" charset="0"/>
              </a:rPr>
              <a:t>Clean separation applied: Models, Business logic, API Layer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2800" dirty="0">
                <a:latin typeface="Montserrat" panose="00000500000000000000" pitchFamily="2" charset="0"/>
              </a:rPr>
              <a:t>Implemented extensive logic for future ML-based predictive models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62522" y="6314903"/>
            <a:ext cx="911939" cy="365125"/>
          </a:xfrm>
        </p:spPr>
        <p:txBody>
          <a:bodyPr/>
          <a:lstStyle/>
          <a:p>
            <a:r>
              <a:rPr lang="en-US" dirty="0"/>
              <a:t>7/1/2026</a:t>
            </a: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17149ACC-7183-0548-3050-31C109F90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63912" y="6356350"/>
            <a:ext cx="4394347" cy="365125"/>
          </a:xfrm>
        </p:spPr>
        <p:txBody>
          <a:bodyPr/>
          <a:lstStyle/>
          <a:p>
            <a:r>
              <a:rPr lang="en-US" altLang="en-US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IT22249470  | Alawaththa A.K.A.A |   Project ID: 25_26J_393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97423" y="6106700"/>
            <a:ext cx="683339" cy="365125"/>
          </a:xfrm>
        </p:spPr>
        <p:txBody>
          <a:bodyPr/>
          <a:lstStyle/>
          <a:p>
            <a:fld id="{9B4A378B-29F7-4FA7-A452-40E38F6CA186}" type="slidenum">
              <a:rPr lang="en-US" smtClean="0"/>
              <a:t>21</a:t>
            </a:fld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DB4A123D-9D62-05D1-50A6-D2F37818EC74}"/>
              </a:ext>
            </a:extLst>
          </p:cNvPr>
          <p:cNvSpPr txBox="1">
            <a:spLocks/>
          </p:cNvSpPr>
          <p:nvPr/>
        </p:nvSpPr>
        <p:spPr>
          <a:xfrm>
            <a:off x="2053395" y="436312"/>
            <a:ext cx="8085209" cy="6762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algn="ctr"/>
            <a:r>
              <a:rPr lang="en-US" sz="2800" b="1" dirty="0">
                <a:latin typeface="Montserrat" panose="00000500000000000000" pitchFamily="2" charset="0"/>
              </a:rPr>
              <a:t>Supplier Demand Forecasting Dashboard</a:t>
            </a:r>
            <a:br>
              <a:rPr lang="en-US" sz="2800" b="1" dirty="0"/>
            </a:br>
            <a:endParaRPr lang="en-US" sz="2800" u="sng" dirty="0">
              <a:solidFill>
                <a:srgbClr val="FF0000"/>
              </a:solidFill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30F3A36-8F81-2B72-4AE6-BEDB3A45B785}"/>
              </a:ext>
            </a:extLst>
          </p:cNvPr>
          <p:cNvSpPr txBox="1">
            <a:spLocks/>
          </p:cNvSpPr>
          <p:nvPr/>
        </p:nvSpPr>
        <p:spPr>
          <a:xfrm>
            <a:off x="665746" y="1047249"/>
            <a:ext cx="10860506" cy="250056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200" b="1" dirty="0">
                <a:solidFill>
                  <a:srgbClr val="54727F"/>
                </a:solidFill>
              </a:rPr>
              <a:t>User Requirements</a:t>
            </a:r>
            <a:endParaRPr lang="en-US" sz="2900" b="1" dirty="0">
              <a:solidFill>
                <a:srgbClr val="54727F"/>
              </a:solidFill>
            </a:endParaRPr>
          </a:p>
          <a:p>
            <a:r>
              <a:rPr lang="en-US" sz="2200" dirty="0">
                <a:latin typeface="Montserrat" panose="00000500000000000000" pitchFamily="2" charset="0"/>
              </a:rPr>
              <a:t>Suppliers need visibility into “raw material demand trends”</a:t>
            </a:r>
          </a:p>
          <a:p>
            <a:r>
              <a:rPr lang="en-US" sz="2200" dirty="0">
                <a:latin typeface="Montserrat" panose="00000500000000000000" pitchFamily="2" charset="0"/>
              </a:rPr>
              <a:t>Warehouse managers need alerts for “low inventory”</a:t>
            </a:r>
          </a:p>
          <a:p>
            <a:r>
              <a:rPr lang="en-US" sz="2200" dirty="0">
                <a:latin typeface="Montserrat" panose="00000500000000000000" pitchFamily="2" charset="0"/>
              </a:rPr>
              <a:t>Suppliers need “data-driven purchasing decisions”</a:t>
            </a:r>
          </a:p>
          <a:p>
            <a:r>
              <a:rPr lang="en-US" sz="2200" dirty="0">
                <a:latin typeface="Montserrat" panose="00000500000000000000" pitchFamily="2" charset="0"/>
              </a:rPr>
              <a:t>The system “reduces manual tracking errors “</a:t>
            </a:r>
          </a:p>
          <a:p>
            <a:r>
              <a:rPr lang="en-US" sz="2200" dirty="0">
                <a:latin typeface="Montserrat" panose="00000500000000000000" pitchFamily="2" charset="0"/>
              </a:rPr>
              <a:t>Supports multiple warehouses and suppliers</a:t>
            </a:r>
          </a:p>
        </p:txBody>
      </p:sp>
    </p:spTree>
    <p:extLst>
      <p:ext uri="{BB962C8B-B14F-4D97-AF65-F5344CB8AC3E}">
        <p14:creationId xmlns:p14="http://schemas.microsoft.com/office/powerpoint/2010/main" val="30297980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FF6185-546C-7917-B169-FFDF0EEC9B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7/1/2026</a:t>
            </a: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DB73F6AE-2065-12A5-AB46-A8A85A96EE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IT22261946  |   Fernando W.G.P.N</a:t>
            </a:r>
            <a:r>
              <a:rPr lang="en-US" b="1" dirty="0"/>
              <a:t>  </a:t>
            </a:r>
            <a:r>
              <a:rPr lang="en-US" dirty="0"/>
              <a:t>|   25_26J_393</a:t>
            </a:r>
          </a:p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BFD848-43DF-E9F5-775B-F89C02F79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A378B-29F7-4FA7-A452-40E38F6CA186}" type="slidenum">
              <a:rPr lang="en-US" smtClean="0"/>
              <a:t>22</a:t>
            </a:fld>
            <a:endParaRPr lang="en-US"/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id="{F0DBD3A8-235B-5DDC-3128-19224FEAC5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2640" y="2384981"/>
            <a:ext cx="10509789" cy="3354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Montserrat" panose="00000500000000000000" pitchFamily="2" charset="0"/>
                <a:ea typeface="Cambria" panose="02040503050406030204" pitchFamily="18" charset="0"/>
                <a:cs typeface="Cambria" panose="02040503050406030204" pitchFamily="18" charset="0"/>
              </a:rPr>
              <a:t>Title of the Individual Component :</a:t>
            </a:r>
            <a:r>
              <a:rPr lang="en-US" sz="2800" dirty="0">
                <a:solidFill>
                  <a:srgbClr val="FF0000"/>
                </a:solidFill>
                <a:latin typeface="Montserrat" panose="00000500000000000000" pitchFamily="2" charset="0"/>
              </a:rPr>
              <a:t>Food Price Prediction and Supplier Recommendation</a:t>
            </a:r>
            <a:endParaRPr lang="en-US" altLang="en-US" sz="2800" dirty="0">
              <a:solidFill>
                <a:srgbClr val="FF0000"/>
              </a:solidFill>
              <a:latin typeface="Montserrat" panose="00000500000000000000" pitchFamily="2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Montserrat" panose="00000500000000000000" pitchFamily="2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Montserrat" panose="00000500000000000000" pitchFamily="2" charset="0"/>
                <a:ea typeface="Cambria" panose="02040503050406030204" pitchFamily="18" charset="0"/>
                <a:cs typeface="Cambria" panose="02040503050406030204" pitchFamily="18" charset="0"/>
              </a:rPr>
              <a:t>Specialization: 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Montserrat" panose="00000500000000000000" pitchFamily="2" charset="0"/>
                <a:ea typeface="Cambria" panose="02040503050406030204" pitchFamily="18" charset="0"/>
                <a:cs typeface="Cambria" panose="02040503050406030204" pitchFamily="18" charset="0"/>
              </a:rPr>
              <a:t>Information Technology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2000" dirty="0">
              <a:solidFill>
                <a:srgbClr val="000000"/>
              </a:solidFill>
              <a:latin typeface="Arial" panose="020B0604020202020204" pitchFamily="34" charset="0"/>
              <a:ea typeface="Cambria" panose="02040503050406030204" pitchFamily="18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Cambria" panose="02040503050406030204" pitchFamily="18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2000" dirty="0">
              <a:solidFill>
                <a:srgbClr val="000000"/>
              </a:solidFill>
              <a:latin typeface="Arial" panose="020B0604020202020204" pitchFamily="34" charset="0"/>
              <a:ea typeface="Cambria" panose="02040503050406030204" pitchFamily="18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2000" dirty="0">
              <a:solidFill>
                <a:srgbClr val="000000"/>
              </a:solidFill>
              <a:latin typeface="Arial" panose="020B0604020202020204" pitchFamily="34" charset="0"/>
              <a:ea typeface="Cambria" panose="02040503050406030204" pitchFamily="18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Cambria" panose="02040503050406030204" pitchFamily="18" charset="0"/>
              <a:cs typeface="Cambria" panose="02040503050406030204" pitchFamily="18" charset="0"/>
            </a:endParaRPr>
          </a:p>
        </p:txBody>
      </p:sp>
      <p:pic>
        <p:nvPicPr>
          <p:cNvPr id="13" name="Google Shape;4363;p61">
            <a:extLst>
              <a:ext uri="{FF2B5EF4-FFF2-40B4-BE49-F238E27FC236}">
                <a16:creationId xmlns:a16="http://schemas.microsoft.com/office/drawing/2014/main" id="{099A32E7-2617-19BE-1E8C-90A3BADECE7E}"/>
              </a:ext>
            </a:extLst>
          </p:cNvPr>
          <p:cNvPicPr preferRelativeResize="0"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52" r="5252"/>
          <a:stretch/>
        </p:blipFill>
        <p:spPr>
          <a:xfrm>
            <a:off x="9955575" y="306207"/>
            <a:ext cx="1860425" cy="2078774"/>
          </a:xfrm>
          <a:prstGeom prst="teardrop">
            <a:avLst>
              <a:gd name="adj" fmla="val 61128"/>
            </a:avLst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5019175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id="{C2ECDC10-533F-0F67-6263-9D7D61226F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384" y="202057"/>
            <a:ext cx="10515600" cy="704723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Montserrat" panose="00000500000000000000" pitchFamily="2" charset="0"/>
              </a:rPr>
              <a:t>Food Price Prediction and Supplier Recommendation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45C948ED-14AB-2658-BB96-F3F6D0F3C6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025369"/>
            <a:ext cx="10515600" cy="5198555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b="1" dirty="0">
                <a:solidFill>
                  <a:srgbClr val="54727F"/>
                </a:solidFill>
                <a:latin typeface="Montserrat" panose="00000500000000000000" pitchFamily="2" charset="0"/>
              </a:rPr>
              <a:t>Problem &amp; Solution:</a:t>
            </a:r>
            <a:endParaRPr lang="en-US" dirty="0">
              <a:solidFill>
                <a:srgbClr val="54727F"/>
              </a:solidFill>
              <a:latin typeface="Montserrat" panose="00000500000000000000" pitchFamily="2" charset="0"/>
            </a:endParaRPr>
          </a:p>
          <a:p>
            <a:pPr lvl="1">
              <a:buClr>
                <a:schemeClr val="tx1">
                  <a:lumMod val="95000"/>
                  <a:lumOff val="5000"/>
                </a:schemeClr>
              </a:buClr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/>
                </a:solidFill>
                <a:latin typeface="Montserrat" panose="00000500000000000000" pitchFamily="2" charset="0"/>
              </a:rPr>
              <a:t>The Problem: Ingredient prices change every day, making it hard for restaurants to keep their food prices profitable.</a:t>
            </a:r>
          </a:p>
          <a:p>
            <a:pPr lvl="1">
              <a:buClr>
                <a:schemeClr val="tx1">
                  <a:lumMod val="95000"/>
                  <a:lumOff val="5000"/>
                </a:schemeClr>
              </a:buClr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/>
                </a:solidFill>
                <a:latin typeface="Montserrat" panose="00000500000000000000" pitchFamily="2" charset="0"/>
              </a:rPr>
              <a:t>The Prototype: I built a system that gets past price data from the internet to train an AI model. This model predicts if prices will go up or down.</a:t>
            </a:r>
          </a:p>
          <a:p>
            <a:pPr lvl="1">
              <a:buClr>
                <a:schemeClr val="tx1">
                  <a:lumMod val="95000"/>
                  <a:lumOff val="5000"/>
                </a:schemeClr>
              </a:buClr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/>
                </a:solidFill>
                <a:latin typeface="Montserrat" panose="00000500000000000000" pitchFamily="2" charset="0"/>
              </a:rPr>
              <a:t>The Results: The dashboard shows these predictions so managers can change their menu prices before they start losing money.</a:t>
            </a:r>
          </a:p>
          <a:p>
            <a:pPr marL="0" indent="0">
              <a:buNone/>
            </a:pPr>
            <a:endParaRPr lang="en-US" dirty="0"/>
          </a:p>
          <a:p>
            <a:pPr marL="0" lvl="0" indent="0">
              <a:buNone/>
            </a:pPr>
            <a:r>
              <a:rPr lang="en-US" b="1" dirty="0">
                <a:solidFill>
                  <a:srgbClr val="54727F"/>
                </a:solidFill>
                <a:latin typeface="Montserrat" panose="00000500000000000000" pitchFamily="2" charset="0"/>
              </a:rPr>
              <a:t>User Requirements:</a:t>
            </a:r>
            <a:endParaRPr lang="en-US" dirty="0">
              <a:solidFill>
                <a:srgbClr val="54727F"/>
              </a:solidFill>
              <a:latin typeface="Montserrat" panose="00000500000000000000" pitchFamily="2" charset="0"/>
            </a:endParaRPr>
          </a:p>
          <a:p>
            <a:pPr lvl="1">
              <a:buClr>
                <a:srgbClr val="3A3A3A"/>
              </a:buClr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Montserrat" panose="00000500000000000000" pitchFamily="2" charset="0"/>
              </a:rPr>
              <a:t>Smart Predictions: Users get a "Confidence Score" to see how reliable the prediction is.</a:t>
            </a:r>
          </a:p>
          <a:p>
            <a:pPr lvl="1">
              <a:buClr>
                <a:srgbClr val="3A3A3A"/>
              </a:buClr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Montserrat" panose="00000500000000000000" pitchFamily="2" charset="0"/>
              </a:rPr>
              <a:t>Better Buying: It recommends the best supplier by comparing market trends with the prices entered by the user.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8E13B652-AC69-A2C5-63FA-CB380271A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7/1/2026</a:t>
            </a:r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CFE21076-C3B2-189D-4B38-A8EDB05C5A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IT22261946  |   Fernando W.G.P.N</a:t>
            </a:r>
            <a:r>
              <a:rPr lang="en-US" b="1" dirty="0"/>
              <a:t>  </a:t>
            </a:r>
            <a:r>
              <a:rPr lang="en-US" dirty="0"/>
              <a:t>|   25_26J_393</a:t>
            </a:r>
          </a:p>
          <a:p>
            <a:endParaRPr lang="en-US" dirty="0"/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202BB4ED-B580-4E09-E406-A9B62B5014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A378B-29F7-4FA7-A452-40E38F6CA186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36733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BD092BE5-5152-EE9C-411C-42EA6FEC4C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16776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>
                <a:latin typeface="Montserrat" panose="00000500000000000000" pitchFamily="2" charset="0"/>
              </a:rPr>
              <a:t>Food Price Prediction and Supplier Recommendation</a:t>
            </a:r>
            <a:endParaRPr lang="en-US" sz="2800" dirty="0">
              <a:latin typeface="Montserrat" panose="00000500000000000000" pitchFamily="2" charset="0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DC35D851-CDDC-29CD-5D18-53A1E2247C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61288"/>
            <a:ext cx="10515600" cy="5015675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b="1" dirty="0">
                <a:solidFill>
                  <a:srgbClr val="54727F"/>
                </a:solidFill>
                <a:latin typeface="Montserrat" panose="00000500000000000000" pitchFamily="2" charset="0"/>
              </a:rPr>
              <a:t>Design Excellence / Individual Contribution:</a:t>
            </a:r>
            <a:endParaRPr lang="en-US" dirty="0">
              <a:solidFill>
                <a:srgbClr val="54727F"/>
              </a:solidFill>
              <a:latin typeface="Montserrat" panose="00000500000000000000" pitchFamily="2" charset="0"/>
            </a:endParaRPr>
          </a:p>
          <a:p>
            <a:pPr lvl="1">
              <a:buClr>
                <a:srgbClr val="3A3A3A"/>
              </a:buClr>
              <a:buFont typeface="Wingdings" panose="05000000000000000000" pitchFamily="2" charset="2"/>
              <a:buChar char="Ø"/>
            </a:pPr>
            <a:r>
              <a:rPr lang="en-US" b="1" dirty="0">
                <a:latin typeface="Montserrat" panose="00000500000000000000" pitchFamily="2" charset="0"/>
              </a:rPr>
              <a:t>Dual Data System: My backend handles two types of data: Price history from the internet and Manual prices added by the user.</a:t>
            </a:r>
            <a:endParaRPr lang="en-US" dirty="0">
              <a:latin typeface="Montserrat" panose="00000500000000000000" pitchFamily="2" charset="0"/>
            </a:endParaRPr>
          </a:p>
          <a:p>
            <a:pPr lvl="1">
              <a:buClr>
                <a:srgbClr val="3A3A3A"/>
              </a:buClr>
              <a:buFont typeface="Wingdings" panose="05000000000000000000" pitchFamily="2" charset="2"/>
              <a:buChar char="Ø"/>
            </a:pPr>
            <a:r>
              <a:rPr lang="en-US" b="1" dirty="0">
                <a:latin typeface="Montserrat" panose="00000500000000000000" pitchFamily="2" charset="0"/>
              </a:rPr>
              <a:t>Clean Code: I kept the Database, the Business Logic, and the API separate so the system is easy to scale and fix.</a:t>
            </a:r>
            <a:endParaRPr lang="en-US" dirty="0">
              <a:latin typeface="Montserrat" panose="00000500000000000000" pitchFamily="2" charset="0"/>
            </a:endParaRPr>
          </a:p>
          <a:p>
            <a:pPr lvl="1">
              <a:buClr>
                <a:srgbClr val="3A3A3A"/>
              </a:buClr>
              <a:buFont typeface="Wingdings" panose="05000000000000000000" pitchFamily="2" charset="2"/>
              <a:buChar char="Ø"/>
            </a:pPr>
            <a:r>
              <a:rPr lang="en-US" b="1" dirty="0">
                <a:latin typeface="Montserrat" panose="00000500000000000000" pitchFamily="2" charset="0"/>
              </a:rPr>
              <a:t>Full Integration: The Next.js frontend and Django backend are fully connected. When a user enters a price, the calculator updates instantly.</a:t>
            </a:r>
            <a:endParaRPr lang="en-US" dirty="0">
              <a:latin typeface="Montserrat" panose="00000500000000000000" pitchFamily="2" charset="0"/>
            </a:endParaRPr>
          </a:p>
          <a:p>
            <a:pPr marL="0" lvl="0" indent="0">
              <a:buNone/>
            </a:pPr>
            <a:r>
              <a:rPr lang="en-US" b="1" dirty="0">
                <a:solidFill>
                  <a:srgbClr val="54727F"/>
                </a:solidFill>
                <a:latin typeface="Montserrat" panose="00000500000000000000" pitchFamily="2" charset="0"/>
              </a:rPr>
              <a:t>User Feedback on Prototype:</a:t>
            </a:r>
            <a:endParaRPr lang="en-US" dirty="0">
              <a:solidFill>
                <a:srgbClr val="54727F"/>
              </a:solidFill>
              <a:latin typeface="Montserrat" panose="00000500000000000000" pitchFamily="2" charset="0"/>
            </a:endParaRPr>
          </a:p>
          <a:p>
            <a:pPr lvl="1">
              <a:buClr>
                <a:srgbClr val="3A3A3A"/>
              </a:buClr>
              <a:buFont typeface="Wingdings" panose="05000000000000000000" pitchFamily="2" charset="2"/>
              <a:buChar char="Ø"/>
            </a:pPr>
            <a:r>
              <a:rPr lang="en-US" b="1" dirty="0">
                <a:latin typeface="Montserrat" panose="00000500000000000000" pitchFamily="2" charset="0"/>
              </a:rPr>
              <a:t>Manual Entry: Users liked being able to add their own supplier prices because local prices can be different from the internet.</a:t>
            </a:r>
            <a:endParaRPr lang="en-US" dirty="0">
              <a:latin typeface="Montserrat" panose="00000500000000000000" pitchFamily="2" charset="0"/>
            </a:endParaRPr>
          </a:p>
          <a:p>
            <a:pPr lvl="1">
              <a:buClr>
                <a:srgbClr val="3A3A3A"/>
              </a:buClr>
              <a:buFont typeface="Wingdings" panose="05000000000000000000" pitchFamily="2" charset="2"/>
              <a:buChar char="Ø"/>
            </a:pPr>
            <a:r>
              <a:rPr lang="en-US" b="1" dirty="0">
                <a:latin typeface="Montserrat" panose="00000500000000000000" pitchFamily="2" charset="0"/>
              </a:rPr>
              <a:t>Easy to Use: The "Best Choice" badge for suppliers makes it very fast for a chef to decide where to buy.</a:t>
            </a:r>
            <a:endParaRPr lang="en-US" dirty="0">
              <a:latin typeface="Montserrat" panose="00000500000000000000" pitchFamily="2" charset="0"/>
            </a:endParaRPr>
          </a:p>
          <a:p>
            <a:pPr lvl="1">
              <a:buClr>
                <a:srgbClr val="3A3A3A"/>
              </a:buClr>
              <a:buFont typeface="Wingdings" panose="05000000000000000000" pitchFamily="2" charset="2"/>
              <a:buChar char="Ø"/>
            </a:pPr>
            <a:r>
              <a:rPr lang="en-US" b="1" dirty="0">
                <a:latin typeface="Montserrat" panose="00000500000000000000" pitchFamily="2" charset="0"/>
              </a:rPr>
              <a:t>Future Idea: Users suggested adding "Price Alerts" to warn them if a supplier is overcharging.</a:t>
            </a:r>
            <a:endParaRPr lang="en-US" dirty="0">
              <a:latin typeface="Montserrat" panose="00000500000000000000" pitchFamily="2" charset="0"/>
            </a:endParaRPr>
          </a:p>
          <a:p>
            <a:pPr marL="0" indent="0">
              <a:buNone/>
            </a:pPr>
            <a:endParaRPr lang="en-US" sz="1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60787239-B708-B0B6-F811-3821903706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7/1/2026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D497C6F7-41E6-12A2-B43D-CB50F4FF45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IT22261946  |   Fernando W.G.P.N</a:t>
            </a:r>
            <a:r>
              <a:rPr lang="en-US" b="1" dirty="0"/>
              <a:t>  </a:t>
            </a:r>
            <a:r>
              <a:rPr lang="en-US" dirty="0"/>
              <a:t>|   25_26J_393</a:t>
            </a:r>
          </a:p>
          <a:p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4B6FA965-6DE5-CE17-56A7-682B934644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A378B-29F7-4FA7-A452-40E38F6CA186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21838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75D1A-4D2C-76EB-133B-90EDA5755D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66611"/>
            <a:ext cx="10515600" cy="4491688"/>
          </a:xfrm>
        </p:spPr>
        <p:txBody>
          <a:bodyPr>
            <a:noAutofit/>
          </a:bodyPr>
          <a:lstStyle/>
          <a:p>
            <a:r>
              <a:rPr lang="en-US" sz="8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  <a:cs typeface="Poppins" panose="00000500000000000000" pitchFamily="2" charset="0"/>
              </a:rPr>
              <a:t>Thank You</a:t>
            </a:r>
            <a:br>
              <a:rPr lang="en-US" sz="4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  <a:cs typeface="Poppins" panose="00000500000000000000" pitchFamily="2" charset="0"/>
              </a:rPr>
            </a:b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0"/>
                <a:cs typeface="Poppins" panose="00000500000000000000" pitchFamily="2" charset="0"/>
              </a:rPr>
              <a:t>We welcome your questions, feedback, and suggestions.</a:t>
            </a:r>
            <a:br>
              <a:rPr lang="en-US" sz="4000" dirty="0"/>
            </a:br>
            <a:br>
              <a:rPr lang="en-US" sz="4000" dirty="0"/>
            </a:b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76363A-AAF9-EBE9-81C8-3393FDA1D7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5320" y="5486400"/>
            <a:ext cx="10515600" cy="509666"/>
          </a:xfrm>
        </p:spPr>
        <p:txBody>
          <a:bodyPr anchor="b">
            <a:normAutofit/>
          </a:bodyPr>
          <a:lstStyle/>
          <a:p>
            <a:pPr marL="0" indent="0">
              <a:buNone/>
            </a:pPr>
            <a:r>
              <a:rPr lang="en-US" sz="1200" dirty="0">
                <a:latin typeface="Poppins" panose="00000500000000000000" pitchFamily="2" charset="0"/>
                <a:cs typeface="Poppins" panose="00000500000000000000" pitchFamily="2" charset="0"/>
              </a:rPr>
              <a:t>Research Team: RP_25_26J_393</a:t>
            </a:r>
            <a:br>
              <a:rPr lang="en-US" sz="1200" dirty="0">
                <a:latin typeface="Poppins" panose="00000500000000000000" pitchFamily="2" charset="0"/>
                <a:cs typeface="Poppins" panose="00000500000000000000" pitchFamily="2" charset="0"/>
              </a:rPr>
            </a:br>
            <a:r>
              <a:rPr lang="en-US" sz="1200" dirty="0">
                <a:latin typeface="Poppins" panose="00000500000000000000" pitchFamily="2" charset="0"/>
                <a:cs typeface="Poppins" panose="00000500000000000000" pitchFamily="2" charset="0"/>
              </a:rPr>
              <a:t>Project Duration: 12 Months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EA8AE0-DCC0-A331-B25F-BB4BED8CA0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7/1/2026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B9BF15-DD1D-2AB6-1841-1A7581845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A378B-29F7-4FA7-A452-40E38F6CA186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3979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A2FCA0-1D78-B545-DC7F-2EA871E0A1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64864-C20F-1F0D-E7BC-D87490D3E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9125" y="365126"/>
            <a:ext cx="10734675" cy="406400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/>
              <a:t>Social and Research Impact of the Solution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638250-B185-6849-FC5D-3938EB1FA2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9125" y="921101"/>
            <a:ext cx="10734675" cy="5196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Transforming Sri Lanka's Food Ecosystem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FEA33B-7A2F-9372-DEE2-B6B4BF1226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7/1/2026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BD2C5E-DC9D-B7C5-BB39-5E9BBADD1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F2ADAF-8466-3C6E-C3B1-DEAED5308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A378B-29F7-4FA7-A452-40E38F6CA186}" type="slidenum">
              <a:rPr lang="en-US" smtClean="0"/>
              <a:t>3</a:t>
            </a:fld>
            <a:endParaRPr lang="en-US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D3EE0518-3F28-274E-6FE4-EFC545EA57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2996553"/>
              </p:ext>
            </p:extLst>
          </p:nvPr>
        </p:nvGraphicFramePr>
        <p:xfrm>
          <a:off x="619125" y="1462616"/>
          <a:ext cx="10953750" cy="280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76875">
                  <a:extLst>
                    <a:ext uri="{9D8B030D-6E8A-4147-A177-3AD203B41FA5}">
                      <a16:colId xmlns:a16="http://schemas.microsoft.com/office/drawing/2014/main" val="1582915782"/>
                    </a:ext>
                  </a:extLst>
                </a:gridCol>
                <a:gridCol w="5476875">
                  <a:extLst>
                    <a:ext uri="{9D8B030D-6E8A-4147-A177-3AD203B41FA5}">
                      <a16:colId xmlns:a16="http://schemas.microsoft.com/office/drawing/2014/main" val="414066069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ysClr val="windowText" lastClr="000000"/>
                          </a:solidFill>
                        </a:rPr>
                        <a:t>Social Impact: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ysClr val="windowText" lastClr="000000"/>
                          </a:solidFill>
                        </a:rPr>
                        <a:t>Research Impact: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003369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solidFill>
                            <a:sysClr val="windowText" lastClr="000000"/>
                          </a:solidFill>
                        </a:rPr>
                        <a:t>Food Security Enhancement - Reducing food waste contributes to better resource utilization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solidFill>
                            <a:sysClr val="windowText" lastClr="000000"/>
                          </a:solidFill>
                        </a:rPr>
                        <a:t>in a developing economy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solidFill>
                            <a:sysClr val="windowText" lastClr="000000"/>
                          </a:solidFill>
                        </a:rPr>
                        <a:t>Small Business Empowerment - Enabling small restaurant owners to compete with larger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solidFill>
                            <a:sysClr val="windowText" lastClr="000000"/>
                          </a:solidFill>
                        </a:rPr>
                        <a:t>establishments through technology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solidFill>
                            <a:sysClr val="windowText" lastClr="000000"/>
                          </a:solidFill>
                        </a:rPr>
                        <a:t>Supply Chain Resilience - Creating more predictable and efficient food distribution networks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solidFill>
                            <a:sysClr val="windowText" lastClr="000000"/>
                          </a:solidFill>
                        </a:rPr>
                        <a:t>Economic Growth - Supporting SMEs in the hospitality sector, a key contributor to Sri Lanka's economy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solidFill>
                            <a:sysClr val="windowText" lastClr="000000"/>
                          </a:solidFill>
                        </a:rPr>
                        <a:t>Advancing AI in Developing Markets - Developing solutions for data-scarce environments typical in emerging economies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solidFill>
                            <a:sysClr val="windowText" lastClr="000000"/>
                          </a:solidFill>
                        </a:rPr>
                        <a:t>Contextual Forecasting Innovation - Incorporating cultural events, weather patterns, and local seasonality into demand prediction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solidFill>
                            <a:sysClr val="windowText" lastClr="000000"/>
                          </a:solidFill>
                        </a:rPr>
                        <a:t>Integrated Platform Development - Combining multiple business functions (forecasting,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solidFill>
                            <a:sysClr val="windowText" lastClr="000000"/>
                          </a:solidFill>
                        </a:rPr>
                        <a:t>inventory, supplier management) in one solution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solidFill>
                            <a:sysClr val="windowText" lastClr="000000"/>
                          </a:solidFill>
                        </a:rPr>
                        <a:t>Sustainable Business Models - Demonstrating how technology can drive both profitability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solidFill>
                            <a:sysClr val="windowText" lastClr="000000"/>
                          </a:solidFill>
                        </a:rPr>
                        <a:t>and environmental responsibility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5193884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72C52984-DA4A-3D19-E554-AA1A77334AE0}"/>
              </a:ext>
            </a:extLst>
          </p:cNvPr>
          <p:cNvSpPr txBox="1"/>
          <p:nvPr/>
        </p:nvSpPr>
        <p:spPr>
          <a:xfrm>
            <a:off x="619125" y="4476750"/>
            <a:ext cx="109537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Broader Benefits: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Restaurant Owners → 15-30% waste reduction, improved profit margins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Suppliers → Better demand visibility, optimized delivery schedules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National Economy → Reduced food waste, enhanced digital transformation in SME sector</a:t>
            </a:r>
          </a:p>
        </p:txBody>
      </p:sp>
    </p:spTree>
    <p:extLst>
      <p:ext uri="{BB962C8B-B14F-4D97-AF65-F5344CB8AC3E}">
        <p14:creationId xmlns:p14="http://schemas.microsoft.com/office/powerpoint/2010/main" val="13135229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21675D-EC92-F74F-8B6F-65C8DACCF7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3C2F28-26A6-74F5-A798-A7E0775D19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9125" y="365126"/>
            <a:ext cx="10734675" cy="406400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/>
              <a:t>Previous Research &amp; Shortcomings  and Our 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615C1E-BE90-25E2-073A-3F8414D2CB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9125" y="987667"/>
            <a:ext cx="10734675" cy="5196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Previous Systems: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4BE0C4-AF1E-FCB1-155F-422F4E3515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7/1/2026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EC4B16-2C38-F39C-A4A9-7EAD21A95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A378B-29F7-4FA7-A452-40E38F6CA186}" type="slidenum">
              <a:rPr lang="en-US" smtClean="0"/>
              <a:t>4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C1FF71C-23A0-0642-CFD3-0F18220BA68A}"/>
              </a:ext>
            </a:extLst>
          </p:cNvPr>
          <p:cNvSpPr txBox="1"/>
          <p:nvPr/>
        </p:nvSpPr>
        <p:spPr>
          <a:xfrm>
            <a:off x="619125" y="1507307"/>
            <a:ext cx="10953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Existing studies focus mainly on general demand forecasting, not on localized, lightweight solutions for small restaurants.</a:t>
            </a:r>
          </a:p>
          <a:p>
            <a:r>
              <a:rPr lang="en-US" dirty="0"/>
              <a:t>Most systems ignore supplier-side forecasting and dynamic price fluctuations.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D44158D-B534-4B30-0DDF-FA73172B991F}"/>
              </a:ext>
            </a:extLst>
          </p:cNvPr>
          <p:cNvSpPr txBox="1"/>
          <p:nvPr/>
        </p:nvSpPr>
        <p:spPr>
          <a:xfrm>
            <a:off x="619125" y="2765370"/>
            <a:ext cx="10953750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Our novelty: </a:t>
            </a:r>
            <a:r>
              <a:rPr lang="en-US" sz="2000" dirty="0"/>
              <a:t>Combination of four component system targeted both owner and supplier</a:t>
            </a:r>
          </a:p>
          <a:p>
            <a:endParaRPr lang="en-US" dirty="0"/>
          </a:p>
          <a:p>
            <a:r>
              <a:rPr lang="en-US" dirty="0"/>
              <a:t>Lightweight hybrid food demand forecaster (suitable for Sri Lankan context).</a:t>
            </a:r>
          </a:p>
          <a:p>
            <a:endParaRPr lang="en-US" dirty="0"/>
          </a:p>
          <a:p>
            <a:r>
              <a:rPr lang="en-US" dirty="0"/>
              <a:t>AI inventory reorder management for optimized stock control.</a:t>
            </a:r>
          </a:p>
          <a:p>
            <a:endParaRPr lang="en-US" dirty="0"/>
          </a:p>
          <a:p>
            <a:r>
              <a:rPr lang="en-US" dirty="0"/>
              <a:t>Ingredients demand forecaster to guide suppliers.</a:t>
            </a:r>
          </a:p>
          <a:p>
            <a:endParaRPr lang="en-US" dirty="0"/>
          </a:p>
          <a:p>
            <a:r>
              <a:rPr lang="en-US" dirty="0"/>
              <a:t>Price prediction &amp; supplier recommendation engine.</a:t>
            </a:r>
          </a:p>
        </p:txBody>
      </p:sp>
    </p:spTree>
    <p:extLst>
      <p:ext uri="{BB962C8B-B14F-4D97-AF65-F5344CB8AC3E}">
        <p14:creationId xmlns:p14="http://schemas.microsoft.com/office/powerpoint/2010/main" val="28793957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389D15-23E1-45F0-6477-F4C1A252FE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1D8482-F8B0-77A9-5504-FE43326937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9125" y="365126"/>
            <a:ext cx="10734675" cy="406400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/>
              <a:t>Previous Research &amp; Shortcomings  and Our Approach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E48FD1-12FD-064C-0F1C-1ADF626269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7/1/2026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F34581-9522-C446-7757-771B56BE7E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A378B-29F7-4FA7-A452-40E38F6CA186}" type="slidenum">
              <a:rPr lang="en-US" smtClean="0"/>
              <a:t>5</a:t>
            </a:fld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59BEEC7-88C3-476F-7015-122A59829CD3}"/>
              </a:ext>
            </a:extLst>
          </p:cNvPr>
          <p:cNvSpPr txBox="1"/>
          <p:nvPr/>
        </p:nvSpPr>
        <p:spPr>
          <a:xfrm>
            <a:off x="1823006" y="1935811"/>
            <a:ext cx="832691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Constraints and Limitations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Requires historical sales data from restaurants (may be limited at first).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Accuracy depends on data quality and external factors like weather/events.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Initial adoption may face resistance from traditional restaurant owners.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79398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2B6FD53A-443F-818D-C95C-0B58D364CC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9125" y="320796"/>
            <a:ext cx="10734675" cy="406400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/>
              <a:t>Overall System Diagram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3B6AF69D-290A-166A-1C69-272A14601D4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09758" y="437200"/>
            <a:ext cx="8772485" cy="6167871"/>
          </a:xfr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D84110-46D2-CAF2-4037-D201BB951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7/1/2026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75A833-7257-5524-3D3D-62FD87271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A378B-29F7-4FA7-A452-40E38F6CA186}" type="slidenum">
              <a:rPr lang="en-US" smtClean="0"/>
              <a:t>6</a:t>
            </a:fld>
            <a:endParaRPr lang="en-US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4BDB7172-2C81-7984-3552-64B7F84A7734}"/>
              </a:ext>
            </a:extLst>
          </p:cNvPr>
          <p:cNvSpPr txBox="1">
            <a:spLocks/>
          </p:cNvSpPr>
          <p:nvPr/>
        </p:nvSpPr>
        <p:spPr>
          <a:xfrm>
            <a:off x="3461375" y="5955188"/>
            <a:ext cx="5367338" cy="365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i="1" dirty="0"/>
              <a:t>AI-Powered Restaurant Management Platform Architecture</a:t>
            </a:r>
          </a:p>
        </p:txBody>
      </p:sp>
    </p:spTree>
    <p:extLst>
      <p:ext uri="{BB962C8B-B14F-4D97-AF65-F5344CB8AC3E}">
        <p14:creationId xmlns:p14="http://schemas.microsoft.com/office/powerpoint/2010/main" val="18415853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CD3BD7-945F-1EFD-FEA5-8F088893C5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7/1/2026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B63AFA-6687-13F6-B1B6-8AC644993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A378B-29F7-4FA7-A452-40E38F6CA186}" type="slidenum">
              <a:rPr lang="en-US" smtClean="0"/>
              <a:t>7</a:t>
            </a:fld>
            <a:endParaRPr lang="en-US"/>
          </a:p>
        </p:txBody>
      </p:sp>
      <p:sp>
        <p:nvSpPr>
          <p:cNvPr id="8" name="Google Shape;4360;p61">
            <a:extLst>
              <a:ext uri="{FF2B5EF4-FFF2-40B4-BE49-F238E27FC236}">
                <a16:creationId xmlns:a16="http://schemas.microsoft.com/office/drawing/2014/main" id="{CA403E0F-FE59-3943-5412-82A3E2EF37F7}"/>
              </a:ext>
            </a:extLst>
          </p:cNvPr>
          <p:cNvSpPr txBox="1">
            <a:spLocks/>
          </p:cNvSpPr>
          <p:nvPr/>
        </p:nvSpPr>
        <p:spPr>
          <a:xfrm>
            <a:off x="600075" y="445025"/>
            <a:ext cx="7823925" cy="572700"/>
          </a:xfrm>
          <a:prstGeom prst="rect">
            <a:avLst/>
          </a:prstGeom>
        </p:spPr>
        <p:txBody>
          <a:bodyPr spcFirstLastPara="1" vert="horz" wrap="square" lIns="91425" tIns="0" rIns="91425" bIns="91425" rtlCol="0" anchor="t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sz="4000" b="1" dirty="0"/>
              <a:t>OUR TEAM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CA17114D-A607-BB9F-D5DF-CE87961096ED}"/>
              </a:ext>
            </a:extLst>
          </p:cNvPr>
          <p:cNvGrpSpPr/>
          <p:nvPr/>
        </p:nvGrpSpPr>
        <p:grpSpPr>
          <a:xfrm>
            <a:off x="669750" y="1613391"/>
            <a:ext cx="11039350" cy="4539849"/>
            <a:chOff x="669750" y="1815271"/>
            <a:chExt cx="11039350" cy="4539849"/>
          </a:xfrm>
        </p:grpSpPr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4A056B51-26C5-51F3-B7A6-D6CB04C4D895}"/>
                </a:ext>
              </a:extLst>
            </p:cNvPr>
            <p:cNvGrpSpPr/>
            <p:nvPr/>
          </p:nvGrpSpPr>
          <p:grpSpPr>
            <a:xfrm>
              <a:off x="669750" y="1815271"/>
              <a:ext cx="2505600" cy="4539849"/>
              <a:chOff x="1583300" y="1414836"/>
              <a:chExt cx="2505600" cy="4539849"/>
            </a:xfrm>
          </p:grpSpPr>
          <p:sp>
            <p:nvSpPr>
              <p:cNvPr id="7" name="Google Shape;4359;p61">
                <a:extLst>
                  <a:ext uri="{FF2B5EF4-FFF2-40B4-BE49-F238E27FC236}">
                    <a16:creationId xmlns:a16="http://schemas.microsoft.com/office/drawing/2014/main" id="{6D52C3AE-4B7E-4A53-671F-7E09E770E66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583300" y="3032665"/>
                <a:ext cx="2505600" cy="794186"/>
              </a:xfrm>
              <a:prstGeom prst="rect">
                <a:avLst/>
              </a:prstGeom>
            </p:spPr>
            <p:txBody>
              <a:bodyPr spcFirstLastPara="1" wrap="square" lIns="91425" tIns="91425" rIns="91425" bIns="91425" anchor="b" anchorCtr="0"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spcBef>
                    <a:spcPts val="0"/>
                  </a:spcBef>
                  <a:buFont typeface="Arial" panose="020B0604020202020204" pitchFamily="34" charset="0"/>
                  <a:buNone/>
                </a:pPr>
                <a:endParaRPr lang="en-US" sz="2400" dirty="0"/>
              </a:p>
              <a:p>
                <a:pPr marL="0" indent="0" algn="ctr">
                  <a:spcBef>
                    <a:spcPts val="0"/>
                  </a:spcBef>
                  <a:buFont typeface="Arial" panose="020B0604020202020204" pitchFamily="34" charset="0"/>
                  <a:buNone/>
                </a:pPr>
                <a:endParaRPr lang="en-US" sz="2400" dirty="0"/>
              </a:p>
              <a:p>
                <a:pPr marL="0" indent="0" algn="ctr">
                  <a:spcBef>
                    <a:spcPts val="0"/>
                  </a:spcBef>
                  <a:buFont typeface="Arial" panose="020B0604020202020204" pitchFamily="34" charset="0"/>
                  <a:buNone/>
                </a:pPr>
                <a:endParaRPr lang="en-US" sz="2400" dirty="0"/>
              </a:p>
              <a:p>
                <a:pPr marL="0" indent="0" algn="ctr">
                  <a:spcBef>
                    <a:spcPts val="0"/>
                  </a:spcBef>
                  <a:buFont typeface="Arial" panose="020B0604020202020204" pitchFamily="34" charset="0"/>
                  <a:buNone/>
                </a:pPr>
                <a:endParaRPr lang="en-US" sz="2400" dirty="0"/>
              </a:p>
              <a:p>
                <a:pPr marL="0" indent="0" algn="ctr">
                  <a:spcBef>
                    <a:spcPts val="0"/>
                  </a:spcBef>
                  <a:buFont typeface="Arial" panose="020B0604020202020204" pitchFamily="34" charset="0"/>
                  <a:buNone/>
                </a:pPr>
                <a:r>
                  <a:rPr lang="en-US" sz="1600" dirty="0">
                    <a:latin typeface="Poppins" panose="00000500000000000000" pitchFamily="2" charset="0"/>
                    <a:cs typeface="Poppins" panose="00000500000000000000" pitchFamily="2" charset="0"/>
                  </a:rPr>
                  <a:t>Jayathunga A.G.I.A</a:t>
                </a:r>
              </a:p>
              <a:p>
                <a:pPr marL="0" indent="0" algn="ctr">
                  <a:spcBef>
                    <a:spcPts val="0"/>
                  </a:spcBef>
                  <a:buFont typeface="Arial" panose="020B0604020202020204" pitchFamily="34" charset="0"/>
                  <a:buNone/>
                </a:pPr>
                <a:r>
                  <a:rPr lang="en-US" sz="1600" dirty="0">
                    <a:latin typeface="Poppins" panose="00000500000000000000" pitchFamily="2" charset="0"/>
                    <a:cs typeface="Poppins" panose="00000500000000000000" pitchFamily="2" charset="0"/>
                  </a:rPr>
                  <a:t>IT22642950</a:t>
                </a:r>
              </a:p>
            </p:txBody>
          </p:sp>
          <p:sp>
            <p:nvSpPr>
              <p:cNvPr id="9" name="Google Shape;4362;p61">
                <a:extLst>
                  <a:ext uri="{FF2B5EF4-FFF2-40B4-BE49-F238E27FC236}">
                    <a16:creationId xmlns:a16="http://schemas.microsoft.com/office/drawing/2014/main" id="{3F4A9EB4-4F60-8E16-B7B4-4A024FAD94B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583300" y="3826854"/>
                <a:ext cx="2505600" cy="2127831"/>
              </a:xfrm>
              <a:prstGeom prst="rect">
                <a:avLst/>
              </a:prstGeom>
            </p:spPr>
            <p:txBody>
              <a:bodyPr spcFirstLastPara="1" wrap="square" lIns="91425" tIns="91425" rIns="91425" bIns="91425" anchor="t" anchorCtr="0"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spcBef>
                    <a:spcPts val="0"/>
                  </a:spcBef>
                  <a:buNone/>
                </a:pPr>
                <a:r>
                  <a:rPr lang="en-US" sz="1400" dirty="0">
                    <a:solidFill>
                      <a:schemeClr val="bg2">
                        <a:lumMod val="75000"/>
                      </a:schemeClr>
                    </a:solidFill>
                    <a:latin typeface="Poppins" panose="00000500000000000000" pitchFamily="2" charset="0"/>
                    <a:cs typeface="Poppins" panose="00000500000000000000" pitchFamily="2" charset="0"/>
                  </a:rPr>
                  <a:t>Title of the Individual Component:</a:t>
                </a:r>
              </a:p>
              <a:p>
                <a:pPr marL="0" indent="0" algn="ctr">
                  <a:spcBef>
                    <a:spcPts val="0"/>
                  </a:spcBef>
                  <a:buNone/>
                </a:pPr>
                <a:r>
                  <a:rPr lang="en-US" sz="1400" dirty="0">
                    <a:solidFill>
                      <a:srgbClr val="3A3A3A"/>
                    </a:solidFill>
                    <a:latin typeface="Poppins" panose="00000500000000000000" pitchFamily="2" charset="0"/>
                    <a:cs typeface="Poppins" panose="00000500000000000000" pitchFamily="2" charset="0"/>
                  </a:rPr>
                  <a:t>AI-supported</a:t>
                </a:r>
                <a:r>
                  <a:rPr lang="en-US" sz="1400" dirty="0">
                    <a:latin typeface="Poppins" panose="00000500000000000000" pitchFamily="2" charset="0"/>
                    <a:cs typeface="Poppins" panose="00000500000000000000" pitchFamily="2" charset="0"/>
                  </a:rPr>
                  <a:t> inventory and reorder management system</a:t>
                </a:r>
              </a:p>
              <a:p>
                <a:pPr marL="0" indent="0" algn="ctr">
                  <a:spcBef>
                    <a:spcPts val="0"/>
                  </a:spcBef>
                  <a:buNone/>
                </a:pPr>
                <a:endParaRPr lang="en-US" sz="1400" dirty="0">
                  <a:latin typeface="Poppins" panose="00000500000000000000" pitchFamily="2" charset="0"/>
                  <a:cs typeface="Poppins" panose="00000500000000000000" pitchFamily="2" charset="0"/>
                </a:endParaRPr>
              </a:p>
              <a:p>
                <a:pPr marL="0" indent="0" algn="ctr">
                  <a:spcBef>
                    <a:spcPts val="0"/>
                  </a:spcBef>
                  <a:buNone/>
                </a:pPr>
                <a:r>
                  <a:rPr lang="en-US" sz="1400" dirty="0">
                    <a:solidFill>
                      <a:schemeClr val="bg2">
                        <a:lumMod val="75000"/>
                      </a:schemeClr>
                    </a:solidFill>
                    <a:latin typeface="Poppins" panose="00000500000000000000" pitchFamily="2" charset="0"/>
                    <a:cs typeface="Poppins" panose="00000500000000000000" pitchFamily="2" charset="0"/>
                  </a:rPr>
                  <a:t>Specialization:</a:t>
                </a:r>
              </a:p>
              <a:p>
                <a:pPr marL="0" indent="0" algn="ctr">
                  <a:spcBef>
                    <a:spcPts val="0"/>
                  </a:spcBef>
                  <a:buNone/>
                </a:pPr>
                <a:r>
                  <a:rPr lang="en-US" sz="1400" dirty="0">
                    <a:latin typeface="Poppins" panose="00000500000000000000" pitchFamily="2" charset="0"/>
                    <a:cs typeface="Poppins" panose="00000500000000000000" pitchFamily="2" charset="0"/>
                  </a:rPr>
                  <a:t>Information Technology</a:t>
                </a:r>
                <a:endParaRPr lang="en-US" sz="1400" dirty="0">
                  <a:solidFill>
                    <a:schemeClr val="bg2">
                      <a:lumMod val="75000"/>
                    </a:schemeClr>
                  </a:solidFill>
                  <a:latin typeface="Poppins" panose="00000500000000000000" pitchFamily="2" charset="0"/>
                  <a:cs typeface="Poppins" panose="00000500000000000000" pitchFamily="2" charset="0"/>
                </a:endParaRPr>
              </a:p>
            </p:txBody>
          </p:sp>
          <p:pic>
            <p:nvPicPr>
              <p:cNvPr id="10" name="Google Shape;4363;p61">
                <a:extLst>
                  <a:ext uri="{FF2B5EF4-FFF2-40B4-BE49-F238E27FC236}">
                    <a16:creationId xmlns:a16="http://schemas.microsoft.com/office/drawing/2014/main" id="{6349A3E9-9166-F630-2B0A-1CDA1339E0DD}"/>
                  </a:ext>
                </a:extLst>
              </p:cNvPr>
              <p:cNvPicPr preferRelativeResize="0">
                <a:picLocks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252" r="5252"/>
              <a:stretch/>
            </p:blipFill>
            <p:spPr>
              <a:xfrm>
                <a:off x="2116550" y="1414836"/>
                <a:ext cx="1439100" cy="1608000"/>
              </a:xfrm>
              <a:prstGeom prst="teardrop">
                <a:avLst>
                  <a:gd name="adj" fmla="val 61128"/>
                </a:avLst>
              </a:prstGeom>
              <a:noFill/>
              <a:ln>
                <a:noFill/>
              </a:ln>
            </p:spPr>
          </p:pic>
        </p:grp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7F7BBFB1-2662-21E6-4976-3DB71B1AF926}"/>
                </a:ext>
              </a:extLst>
            </p:cNvPr>
            <p:cNvGrpSpPr/>
            <p:nvPr/>
          </p:nvGrpSpPr>
          <p:grpSpPr>
            <a:xfrm>
              <a:off x="3514333" y="1815271"/>
              <a:ext cx="2505600" cy="4539849"/>
              <a:chOff x="1583300" y="1414836"/>
              <a:chExt cx="2505600" cy="4539849"/>
            </a:xfrm>
          </p:grpSpPr>
          <p:sp>
            <p:nvSpPr>
              <p:cNvPr id="16" name="Google Shape;4359;p61">
                <a:extLst>
                  <a:ext uri="{FF2B5EF4-FFF2-40B4-BE49-F238E27FC236}">
                    <a16:creationId xmlns:a16="http://schemas.microsoft.com/office/drawing/2014/main" id="{D97159AD-75D4-DDE4-CADD-B41F6B50299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583300" y="3032664"/>
                <a:ext cx="2505600" cy="794187"/>
              </a:xfrm>
              <a:prstGeom prst="rect">
                <a:avLst/>
              </a:prstGeom>
            </p:spPr>
            <p:txBody>
              <a:bodyPr spcFirstLastPara="1" wrap="square" lIns="91425" tIns="91425" rIns="91425" bIns="91425" anchor="b" anchorCtr="0"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spcBef>
                    <a:spcPts val="0"/>
                  </a:spcBef>
                  <a:buNone/>
                </a:pPr>
                <a:r>
                  <a:rPr lang="en-US" sz="1600" dirty="0">
                    <a:latin typeface="Poppins" panose="00000500000000000000" pitchFamily="2" charset="0"/>
                    <a:cs typeface="Poppins" panose="00000500000000000000" pitchFamily="2" charset="0"/>
                  </a:rPr>
                  <a:t>Thilakarathna W.P.N.S</a:t>
                </a:r>
              </a:p>
              <a:p>
                <a:pPr marL="0" indent="0" algn="ctr">
                  <a:spcBef>
                    <a:spcPts val="0"/>
                  </a:spcBef>
                  <a:buNone/>
                </a:pPr>
                <a:r>
                  <a:rPr lang="en-US" sz="1600" dirty="0">
                    <a:latin typeface="Poppins" panose="00000500000000000000" pitchFamily="2" charset="0"/>
                    <a:cs typeface="Poppins" panose="00000500000000000000" pitchFamily="2" charset="0"/>
                  </a:rPr>
                  <a:t>IT2273846</a:t>
                </a:r>
              </a:p>
            </p:txBody>
          </p:sp>
          <p:sp>
            <p:nvSpPr>
              <p:cNvPr id="17" name="Google Shape;4362;p61">
                <a:extLst>
                  <a:ext uri="{FF2B5EF4-FFF2-40B4-BE49-F238E27FC236}">
                    <a16:creationId xmlns:a16="http://schemas.microsoft.com/office/drawing/2014/main" id="{D78A5404-ABEC-8E33-7D9B-CB04B51ACC5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583300" y="3826853"/>
                <a:ext cx="2505600" cy="2127832"/>
              </a:xfrm>
              <a:prstGeom prst="rect">
                <a:avLst/>
              </a:prstGeom>
            </p:spPr>
            <p:txBody>
              <a:bodyPr spcFirstLastPara="1" wrap="square" lIns="91425" tIns="91425" rIns="91425" bIns="91425" anchor="t" anchorCtr="0"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spcBef>
                    <a:spcPts val="0"/>
                  </a:spcBef>
                  <a:buNone/>
                </a:pPr>
                <a:r>
                  <a:rPr lang="en-US" sz="1400" dirty="0">
                    <a:solidFill>
                      <a:schemeClr val="bg2">
                        <a:lumMod val="75000"/>
                      </a:schemeClr>
                    </a:solidFill>
                    <a:latin typeface="Poppins" panose="00000500000000000000" pitchFamily="2" charset="0"/>
                    <a:cs typeface="Poppins" panose="00000500000000000000" pitchFamily="2" charset="0"/>
                  </a:rPr>
                  <a:t>Title of the Individual Component:</a:t>
                </a:r>
              </a:p>
              <a:p>
                <a:pPr marL="0" indent="0" algn="ctr">
                  <a:spcBef>
                    <a:spcPts val="0"/>
                  </a:spcBef>
                  <a:buNone/>
                </a:pPr>
                <a:r>
                  <a:rPr lang="en-US" sz="1400" dirty="0">
                    <a:latin typeface="Poppins" panose="00000500000000000000" pitchFamily="2" charset="0"/>
                    <a:cs typeface="Poppins" panose="00000500000000000000" pitchFamily="2" charset="0"/>
                  </a:rPr>
                  <a:t>Lightweight Hybrid food demand forecaster</a:t>
                </a:r>
                <a:r>
                  <a:rPr lang="en-US" sz="1600" dirty="0">
                    <a:latin typeface="Poppins" panose="00000500000000000000" pitchFamily="2" charset="0"/>
                    <a:cs typeface="Poppins" panose="00000500000000000000" pitchFamily="2" charset="0"/>
                  </a:rPr>
                  <a:t> </a:t>
                </a:r>
              </a:p>
              <a:p>
                <a:pPr marL="0" indent="0" algn="ctr">
                  <a:spcBef>
                    <a:spcPts val="0"/>
                  </a:spcBef>
                  <a:buNone/>
                </a:pPr>
                <a:endParaRPr lang="en-US" sz="1600" dirty="0">
                  <a:solidFill>
                    <a:schemeClr val="bg2">
                      <a:lumMod val="75000"/>
                    </a:schemeClr>
                  </a:solidFill>
                  <a:latin typeface="Poppins" panose="00000500000000000000" pitchFamily="2" charset="0"/>
                  <a:cs typeface="Poppins" panose="00000500000000000000" pitchFamily="2" charset="0"/>
                </a:endParaRPr>
              </a:p>
              <a:p>
                <a:pPr marL="0" indent="0" algn="ctr">
                  <a:spcBef>
                    <a:spcPts val="0"/>
                  </a:spcBef>
                  <a:buNone/>
                </a:pPr>
                <a:r>
                  <a:rPr lang="en-US" sz="1400" dirty="0">
                    <a:solidFill>
                      <a:schemeClr val="bg2">
                        <a:lumMod val="75000"/>
                      </a:schemeClr>
                    </a:solidFill>
                    <a:latin typeface="Poppins" panose="00000500000000000000" pitchFamily="2" charset="0"/>
                    <a:cs typeface="Poppins" panose="00000500000000000000" pitchFamily="2" charset="0"/>
                  </a:rPr>
                  <a:t>Specialization:</a:t>
                </a:r>
              </a:p>
              <a:p>
                <a:pPr marL="0" indent="0" algn="ctr">
                  <a:spcBef>
                    <a:spcPts val="0"/>
                  </a:spcBef>
                  <a:buNone/>
                </a:pPr>
                <a:r>
                  <a:rPr lang="en-US" sz="1400" dirty="0">
                    <a:latin typeface="Poppins" panose="00000500000000000000" pitchFamily="2" charset="0"/>
                    <a:cs typeface="Poppins" panose="00000500000000000000" pitchFamily="2" charset="0"/>
                  </a:rPr>
                  <a:t>Information Technology</a:t>
                </a:r>
              </a:p>
            </p:txBody>
          </p:sp>
          <p:pic>
            <p:nvPicPr>
              <p:cNvPr id="18" name="Google Shape;4363;p61">
                <a:extLst>
                  <a:ext uri="{FF2B5EF4-FFF2-40B4-BE49-F238E27FC236}">
                    <a16:creationId xmlns:a16="http://schemas.microsoft.com/office/drawing/2014/main" id="{06B6DE9B-D598-655C-C08D-A74D638C6F0F}"/>
                  </a:ext>
                </a:extLst>
              </p:cNvPr>
              <p:cNvPicPr preferRelativeResize="0">
                <a:picLocks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819" r="4819"/>
              <a:stretch/>
            </p:blipFill>
            <p:spPr>
              <a:xfrm>
                <a:off x="2116550" y="1414836"/>
                <a:ext cx="1439100" cy="1608000"/>
              </a:xfrm>
              <a:prstGeom prst="teardrop">
                <a:avLst>
                  <a:gd name="adj" fmla="val 61128"/>
                </a:avLst>
              </a:prstGeom>
              <a:noFill/>
              <a:ln>
                <a:noFill/>
              </a:ln>
            </p:spPr>
          </p:pic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ADD0AC78-B369-F00E-56D9-DBCAF47BCB34}"/>
                </a:ext>
              </a:extLst>
            </p:cNvPr>
            <p:cNvGrpSpPr/>
            <p:nvPr/>
          </p:nvGrpSpPr>
          <p:grpSpPr>
            <a:xfrm>
              <a:off x="6358916" y="1815271"/>
              <a:ext cx="2505600" cy="4539849"/>
              <a:chOff x="1583300" y="1414836"/>
              <a:chExt cx="2505600" cy="4539849"/>
            </a:xfrm>
          </p:grpSpPr>
          <p:sp>
            <p:nvSpPr>
              <p:cNvPr id="20" name="Google Shape;4359;p61">
                <a:extLst>
                  <a:ext uri="{FF2B5EF4-FFF2-40B4-BE49-F238E27FC236}">
                    <a16:creationId xmlns:a16="http://schemas.microsoft.com/office/drawing/2014/main" id="{1FFF1796-951A-7318-9B89-2BB9328A87C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583300" y="3032664"/>
                <a:ext cx="2505600" cy="794187"/>
              </a:xfrm>
              <a:prstGeom prst="rect">
                <a:avLst/>
              </a:prstGeom>
            </p:spPr>
            <p:txBody>
              <a:bodyPr spcFirstLastPara="1" wrap="square" lIns="91425" tIns="91425" rIns="91425" bIns="91425" anchor="b" anchorCtr="0"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spcBef>
                    <a:spcPts val="0"/>
                  </a:spcBef>
                  <a:buNone/>
                </a:pPr>
                <a:r>
                  <a:rPr lang="en-US" sz="1600" dirty="0">
                    <a:latin typeface="Poppins" panose="00000500000000000000" pitchFamily="2" charset="0"/>
                    <a:cs typeface="Poppins" panose="00000500000000000000" pitchFamily="2" charset="0"/>
                  </a:rPr>
                  <a:t>Alawaththa A.K.A.A</a:t>
                </a:r>
              </a:p>
              <a:p>
                <a:pPr marL="0" indent="0" algn="ctr">
                  <a:spcBef>
                    <a:spcPts val="0"/>
                  </a:spcBef>
                  <a:buNone/>
                </a:pPr>
                <a:r>
                  <a:rPr lang="en-US" sz="1600" dirty="0">
                    <a:latin typeface="Poppins" panose="00000500000000000000" pitchFamily="2" charset="0"/>
                    <a:cs typeface="Poppins" panose="00000500000000000000" pitchFamily="2" charset="0"/>
                  </a:rPr>
                  <a:t>IT22249470</a:t>
                </a:r>
              </a:p>
            </p:txBody>
          </p:sp>
          <p:sp>
            <p:nvSpPr>
              <p:cNvPr id="21" name="Google Shape;4362;p61">
                <a:extLst>
                  <a:ext uri="{FF2B5EF4-FFF2-40B4-BE49-F238E27FC236}">
                    <a16:creationId xmlns:a16="http://schemas.microsoft.com/office/drawing/2014/main" id="{95807511-E972-7D1C-8039-D177792DC21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583300" y="3826853"/>
                <a:ext cx="2505600" cy="2127832"/>
              </a:xfrm>
              <a:prstGeom prst="rect">
                <a:avLst/>
              </a:prstGeom>
            </p:spPr>
            <p:txBody>
              <a:bodyPr spcFirstLastPara="1" wrap="square" lIns="91425" tIns="91425" rIns="91425" bIns="91425" anchor="t" anchorCtr="0"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spcBef>
                    <a:spcPts val="0"/>
                  </a:spcBef>
                  <a:buNone/>
                </a:pPr>
                <a:r>
                  <a:rPr lang="en-US" sz="1400" dirty="0">
                    <a:solidFill>
                      <a:schemeClr val="bg2">
                        <a:lumMod val="75000"/>
                      </a:schemeClr>
                    </a:solidFill>
                    <a:latin typeface="Poppins" panose="00000500000000000000" pitchFamily="2" charset="0"/>
                    <a:cs typeface="Poppins" panose="00000500000000000000" pitchFamily="2" charset="0"/>
                  </a:rPr>
                  <a:t>Title of the Individual Component:</a:t>
                </a:r>
              </a:p>
              <a:p>
                <a:pPr marL="0" indent="0" algn="ctr">
                  <a:spcBef>
                    <a:spcPts val="0"/>
                  </a:spcBef>
                  <a:buNone/>
                </a:pPr>
                <a:r>
                  <a:rPr lang="en-US" sz="1400" dirty="0">
                    <a:latin typeface="Poppins" panose="00000500000000000000" pitchFamily="2" charset="0"/>
                    <a:cs typeface="Poppins" panose="00000500000000000000" pitchFamily="2" charset="0"/>
                  </a:rPr>
                  <a:t>Supplier Demand Forecasting Dashboard</a:t>
                </a:r>
              </a:p>
              <a:p>
                <a:pPr marL="0" indent="0" algn="ctr">
                  <a:spcBef>
                    <a:spcPts val="0"/>
                  </a:spcBef>
                  <a:buNone/>
                </a:pPr>
                <a:r>
                  <a:rPr lang="en-US" sz="1400" dirty="0">
                    <a:solidFill>
                      <a:schemeClr val="bg2">
                        <a:lumMod val="75000"/>
                      </a:schemeClr>
                    </a:solidFill>
                    <a:latin typeface="Poppins" panose="00000500000000000000" pitchFamily="2" charset="0"/>
                    <a:cs typeface="Poppins" panose="00000500000000000000" pitchFamily="2" charset="0"/>
                  </a:rPr>
                  <a:t> </a:t>
                </a:r>
              </a:p>
              <a:p>
                <a:pPr marL="0" indent="0" algn="ctr">
                  <a:spcBef>
                    <a:spcPts val="0"/>
                  </a:spcBef>
                  <a:buNone/>
                </a:pPr>
                <a:r>
                  <a:rPr lang="en-US" sz="1400" dirty="0">
                    <a:solidFill>
                      <a:schemeClr val="bg2">
                        <a:lumMod val="75000"/>
                      </a:schemeClr>
                    </a:solidFill>
                    <a:latin typeface="Poppins" panose="00000500000000000000" pitchFamily="2" charset="0"/>
                    <a:cs typeface="Poppins" panose="00000500000000000000" pitchFamily="2" charset="0"/>
                  </a:rPr>
                  <a:t>Specialization:</a:t>
                </a:r>
              </a:p>
              <a:p>
                <a:pPr marL="0" indent="0" algn="ctr">
                  <a:spcBef>
                    <a:spcPts val="0"/>
                  </a:spcBef>
                  <a:buNone/>
                </a:pPr>
                <a:r>
                  <a:rPr lang="en-US" sz="1400" dirty="0">
                    <a:latin typeface="Poppins" panose="00000500000000000000" pitchFamily="2" charset="0"/>
                    <a:cs typeface="Poppins" panose="00000500000000000000" pitchFamily="2" charset="0"/>
                  </a:rPr>
                  <a:t>Information Technology</a:t>
                </a:r>
              </a:p>
              <a:p>
                <a:pPr marL="0" indent="0" algn="ctr">
                  <a:spcBef>
                    <a:spcPts val="0"/>
                  </a:spcBef>
                  <a:buNone/>
                </a:pPr>
                <a:endParaRPr lang="en-US" sz="1400" dirty="0">
                  <a:solidFill>
                    <a:schemeClr val="bg2">
                      <a:lumMod val="75000"/>
                    </a:schemeClr>
                  </a:solidFill>
                  <a:latin typeface="Poppins" panose="00000500000000000000" pitchFamily="2" charset="0"/>
                  <a:cs typeface="Poppins" panose="00000500000000000000" pitchFamily="2" charset="0"/>
                </a:endParaRPr>
              </a:p>
            </p:txBody>
          </p:sp>
          <p:pic>
            <p:nvPicPr>
              <p:cNvPr id="22" name="Google Shape;4363;p61">
                <a:extLst>
                  <a:ext uri="{FF2B5EF4-FFF2-40B4-BE49-F238E27FC236}">
                    <a16:creationId xmlns:a16="http://schemas.microsoft.com/office/drawing/2014/main" id="{57F54809-73D7-3D07-BACC-2A1CCD523911}"/>
                  </a:ext>
                </a:extLst>
              </p:cNvPr>
              <p:cNvPicPr preferRelativeResize="0">
                <a:picLocks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683" r="2683"/>
              <a:stretch/>
            </p:blipFill>
            <p:spPr>
              <a:xfrm>
                <a:off x="2116550" y="1414836"/>
                <a:ext cx="1439100" cy="1608000"/>
              </a:xfrm>
              <a:prstGeom prst="teardrop">
                <a:avLst>
                  <a:gd name="adj" fmla="val 61128"/>
                </a:avLst>
              </a:prstGeom>
              <a:noFill/>
              <a:ln>
                <a:noFill/>
              </a:ln>
            </p:spPr>
          </p:pic>
        </p:grp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7224CF40-BCB3-AA35-C778-D87C59C247F0}"/>
                </a:ext>
              </a:extLst>
            </p:cNvPr>
            <p:cNvGrpSpPr/>
            <p:nvPr/>
          </p:nvGrpSpPr>
          <p:grpSpPr>
            <a:xfrm>
              <a:off x="9203500" y="1815271"/>
              <a:ext cx="2505600" cy="4539847"/>
              <a:chOff x="1583300" y="1414836"/>
              <a:chExt cx="2505600" cy="4539847"/>
            </a:xfrm>
          </p:grpSpPr>
          <p:sp>
            <p:nvSpPr>
              <p:cNvPr id="24" name="Google Shape;4359;p61">
                <a:extLst>
                  <a:ext uri="{FF2B5EF4-FFF2-40B4-BE49-F238E27FC236}">
                    <a16:creationId xmlns:a16="http://schemas.microsoft.com/office/drawing/2014/main" id="{574E363F-A61E-F792-4844-2C0D3201136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583300" y="3032664"/>
                <a:ext cx="2505600" cy="794187"/>
              </a:xfrm>
              <a:prstGeom prst="rect">
                <a:avLst/>
              </a:prstGeom>
            </p:spPr>
            <p:txBody>
              <a:bodyPr spcFirstLastPara="1" wrap="square" lIns="91425" tIns="91425" rIns="91425" bIns="91425" anchor="b" anchorCtr="0"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spcBef>
                    <a:spcPts val="0"/>
                  </a:spcBef>
                  <a:buNone/>
                </a:pPr>
                <a:r>
                  <a:rPr lang="en-US" sz="1600" dirty="0">
                    <a:latin typeface="Poppins" panose="00000500000000000000" pitchFamily="2" charset="0"/>
                    <a:cs typeface="Poppins" panose="00000500000000000000" pitchFamily="2" charset="0"/>
                  </a:rPr>
                  <a:t>Fernando W.G.P.N</a:t>
                </a:r>
              </a:p>
              <a:p>
                <a:pPr marL="0" indent="0" algn="ctr">
                  <a:spcBef>
                    <a:spcPts val="0"/>
                  </a:spcBef>
                  <a:buNone/>
                </a:pPr>
                <a:r>
                  <a:rPr lang="en-US" sz="1600" dirty="0">
                    <a:latin typeface="Poppins" panose="00000500000000000000" pitchFamily="2" charset="0"/>
                    <a:cs typeface="Poppins" panose="00000500000000000000" pitchFamily="2" charset="0"/>
                  </a:rPr>
                  <a:t>IT22261946</a:t>
                </a:r>
              </a:p>
            </p:txBody>
          </p:sp>
          <p:sp>
            <p:nvSpPr>
              <p:cNvPr id="25" name="Google Shape;4362;p61">
                <a:extLst>
                  <a:ext uri="{FF2B5EF4-FFF2-40B4-BE49-F238E27FC236}">
                    <a16:creationId xmlns:a16="http://schemas.microsoft.com/office/drawing/2014/main" id="{42ABD21C-3D50-FEED-AF80-C33DCFCD254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583300" y="3826852"/>
                <a:ext cx="2505600" cy="2127831"/>
              </a:xfrm>
              <a:prstGeom prst="rect">
                <a:avLst/>
              </a:prstGeom>
            </p:spPr>
            <p:txBody>
              <a:bodyPr spcFirstLastPara="1" wrap="square" lIns="91425" tIns="91425" rIns="91425" bIns="91425" anchor="t" anchorCtr="0"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spcBef>
                    <a:spcPts val="0"/>
                  </a:spcBef>
                  <a:buNone/>
                </a:pPr>
                <a:r>
                  <a:rPr lang="en-US" sz="1400" dirty="0">
                    <a:solidFill>
                      <a:schemeClr val="bg2">
                        <a:lumMod val="75000"/>
                      </a:schemeClr>
                    </a:solidFill>
                    <a:latin typeface="Poppins" panose="00000500000000000000" pitchFamily="2" charset="0"/>
                    <a:cs typeface="Poppins" panose="00000500000000000000" pitchFamily="2" charset="0"/>
                  </a:rPr>
                  <a:t>Title of the Individual Component:</a:t>
                </a:r>
              </a:p>
              <a:p>
                <a:pPr marL="0" indent="0" algn="ctr">
                  <a:spcBef>
                    <a:spcPts val="0"/>
                  </a:spcBef>
                  <a:buNone/>
                </a:pPr>
                <a:r>
                  <a:rPr lang="en-US" sz="1400" dirty="0">
                    <a:latin typeface="Poppins" panose="00000500000000000000" pitchFamily="2" charset="0"/>
                    <a:cs typeface="Poppins" panose="00000500000000000000" pitchFamily="2" charset="0"/>
                  </a:rPr>
                  <a:t>Food Price Prediction and Supplier Recommendation</a:t>
                </a:r>
              </a:p>
              <a:p>
                <a:pPr marL="0" indent="0" algn="ctr">
                  <a:spcBef>
                    <a:spcPts val="0"/>
                  </a:spcBef>
                  <a:buNone/>
                </a:pPr>
                <a:endParaRPr lang="en-US" sz="1400" dirty="0">
                  <a:solidFill>
                    <a:schemeClr val="bg2">
                      <a:lumMod val="75000"/>
                    </a:schemeClr>
                  </a:solidFill>
                  <a:latin typeface="Poppins" panose="00000500000000000000" pitchFamily="2" charset="0"/>
                  <a:cs typeface="Poppins" panose="00000500000000000000" pitchFamily="2" charset="0"/>
                </a:endParaRPr>
              </a:p>
              <a:p>
                <a:pPr marL="0" indent="0" algn="ctr">
                  <a:spcBef>
                    <a:spcPts val="0"/>
                  </a:spcBef>
                  <a:buNone/>
                </a:pPr>
                <a:r>
                  <a:rPr lang="en-US" sz="1400" dirty="0">
                    <a:solidFill>
                      <a:schemeClr val="bg2">
                        <a:lumMod val="75000"/>
                      </a:schemeClr>
                    </a:solidFill>
                    <a:latin typeface="Poppins" panose="00000500000000000000" pitchFamily="2" charset="0"/>
                    <a:cs typeface="Poppins" panose="00000500000000000000" pitchFamily="2" charset="0"/>
                  </a:rPr>
                  <a:t> Specialization:</a:t>
                </a:r>
              </a:p>
              <a:p>
                <a:pPr marL="0" indent="0" algn="ctr">
                  <a:spcBef>
                    <a:spcPts val="0"/>
                  </a:spcBef>
                  <a:buNone/>
                </a:pPr>
                <a:r>
                  <a:rPr lang="en-US" sz="1400" dirty="0">
                    <a:latin typeface="Poppins" panose="00000500000000000000" pitchFamily="2" charset="0"/>
                    <a:cs typeface="Poppins" panose="00000500000000000000" pitchFamily="2" charset="0"/>
                  </a:rPr>
                  <a:t>Information Technology</a:t>
                </a:r>
                <a:endParaRPr lang="en-US" sz="1400" dirty="0">
                  <a:solidFill>
                    <a:schemeClr val="bg2">
                      <a:lumMod val="75000"/>
                    </a:schemeClr>
                  </a:solidFill>
                  <a:latin typeface="Poppins" panose="00000500000000000000" pitchFamily="2" charset="0"/>
                  <a:cs typeface="Poppins" panose="00000500000000000000" pitchFamily="2" charset="0"/>
                </a:endParaRPr>
              </a:p>
              <a:p>
                <a:pPr marL="0" indent="0" algn="ctr">
                  <a:spcBef>
                    <a:spcPts val="0"/>
                  </a:spcBef>
                  <a:buNone/>
                </a:pPr>
                <a:endParaRPr lang="en-US" sz="1600" dirty="0">
                  <a:solidFill>
                    <a:schemeClr val="bg2">
                      <a:lumMod val="75000"/>
                    </a:schemeClr>
                  </a:solidFill>
                  <a:latin typeface="Poppins" panose="00000500000000000000" pitchFamily="2" charset="0"/>
                  <a:cs typeface="Poppins" panose="00000500000000000000" pitchFamily="2" charset="0"/>
                </a:endParaRPr>
              </a:p>
            </p:txBody>
          </p:sp>
          <p:pic>
            <p:nvPicPr>
              <p:cNvPr id="26" name="Google Shape;4363;p61">
                <a:extLst>
                  <a:ext uri="{FF2B5EF4-FFF2-40B4-BE49-F238E27FC236}">
                    <a16:creationId xmlns:a16="http://schemas.microsoft.com/office/drawing/2014/main" id="{D67072AB-D928-4221-8F19-46A7F3CF3AEB}"/>
                  </a:ext>
                </a:extLst>
              </p:cNvPr>
              <p:cNvPicPr preferRelativeResize="0">
                <a:picLocks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252" r="5252"/>
              <a:stretch/>
            </p:blipFill>
            <p:spPr>
              <a:xfrm>
                <a:off x="2116550" y="1414836"/>
                <a:ext cx="1439100" cy="1608000"/>
              </a:xfrm>
              <a:prstGeom prst="teardrop">
                <a:avLst>
                  <a:gd name="adj" fmla="val 61128"/>
                </a:avLst>
              </a:prstGeom>
              <a:noFill/>
              <a:ln>
                <a:noFill/>
              </a:ln>
            </p:spPr>
          </p:pic>
        </p:grpSp>
      </p:grpSp>
    </p:spTree>
    <p:extLst>
      <p:ext uri="{BB962C8B-B14F-4D97-AF65-F5344CB8AC3E}">
        <p14:creationId xmlns:p14="http://schemas.microsoft.com/office/powerpoint/2010/main" val="42441959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56B6C6-26BD-F90F-0D40-882B1D6FCA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7/1/2026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836A3F-1A33-E6E3-08AD-A03FAE8AF6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63892" y="6356350"/>
            <a:ext cx="4469781" cy="365125"/>
          </a:xfrm>
        </p:spPr>
        <p:txBody>
          <a:bodyPr/>
          <a:lstStyle/>
          <a:p>
            <a:r>
              <a:rPr lang="en-US" altLang="en-US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IT22073846 | Thilakarathna W.P.N.S | Project ID : 25_26J_393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32C73F-ECA3-71F9-255F-D89CD6BABC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A378B-29F7-4FA7-A452-40E38F6CA186}" type="slidenum">
              <a:rPr lang="en-US" smtClean="0"/>
              <a:t>8</a:t>
            </a:fld>
            <a:endParaRPr lang="en-US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F0B1D8EE-8B88-638C-5539-82FF63C5EB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4519" y="2553787"/>
            <a:ext cx="10126332" cy="3631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Montserrat" panose="00000500000000000000" pitchFamily="2" charset="0"/>
                <a:ea typeface="Cambria" panose="02040503050406030204" pitchFamily="18" charset="0"/>
                <a:cs typeface="Cambria" panose="02040503050406030204" pitchFamily="18" charset="0"/>
              </a:rPr>
              <a:t>Title of the Individual Component :</a:t>
            </a:r>
            <a:r>
              <a:rPr lang="en-US" sz="2800" dirty="0">
                <a:solidFill>
                  <a:srgbClr val="FF0000"/>
                </a:solidFill>
                <a:latin typeface="Montserrat" panose="00000500000000000000" pitchFamily="2" charset="0"/>
              </a:rPr>
              <a:t>Lightweight Hybrid food demand forecaster for local restaurants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Montserrat" panose="00000500000000000000" pitchFamily="2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Montserrat" panose="00000500000000000000" pitchFamily="2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Montserrat" panose="00000500000000000000" pitchFamily="2" charset="0"/>
                <a:ea typeface="Cambria" panose="02040503050406030204" pitchFamily="18" charset="0"/>
                <a:cs typeface="Cambria" panose="02040503050406030204" pitchFamily="18" charset="0"/>
              </a:rPr>
              <a:t>Specialization: 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Montserrat" panose="00000500000000000000" pitchFamily="2" charset="0"/>
                <a:ea typeface="Cambria" panose="02040503050406030204" pitchFamily="18" charset="0"/>
                <a:cs typeface="Cambria" panose="02040503050406030204" pitchFamily="18" charset="0"/>
              </a:rPr>
              <a:t>Information Technology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2000" dirty="0">
              <a:solidFill>
                <a:srgbClr val="000000"/>
              </a:solidFill>
              <a:latin typeface="Arial" panose="020B0604020202020204" pitchFamily="34" charset="0"/>
              <a:ea typeface="Cambria" panose="02040503050406030204" pitchFamily="18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Cambria" panose="02040503050406030204" pitchFamily="18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2000" dirty="0">
              <a:solidFill>
                <a:srgbClr val="000000"/>
              </a:solidFill>
              <a:latin typeface="Arial" panose="020B0604020202020204" pitchFamily="34" charset="0"/>
              <a:ea typeface="Cambria" panose="02040503050406030204" pitchFamily="18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2000" dirty="0">
              <a:solidFill>
                <a:srgbClr val="000000"/>
              </a:solidFill>
              <a:latin typeface="Arial" panose="020B0604020202020204" pitchFamily="34" charset="0"/>
              <a:ea typeface="Cambria" panose="02040503050406030204" pitchFamily="18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                                                                              </a:t>
            </a:r>
            <a:r>
              <a:rPr lang="en-US" altLang="en-US" dirty="0">
                <a:solidFill>
                  <a:srgbClr val="000000"/>
                </a:solidFill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                               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8" name="Google Shape;4363;p61">
            <a:extLst>
              <a:ext uri="{FF2B5EF4-FFF2-40B4-BE49-F238E27FC236}">
                <a16:creationId xmlns:a16="http://schemas.microsoft.com/office/drawing/2014/main" id="{F838C027-2B72-DF40-5E75-0AA4867A4A8E}"/>
              </a:ext>
            </a:extLst>
          </p:cNvPr>
          <p:cNvPicPr preferRelativeResize="0"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19" r="4819"/>
          <a:stretch/>
        </p:blipFill>
        <p:spPr>
          <a:xfrm>
            <a:off x="9799320" y="315634"/>
            <a:ext cx="2003063" cy="2238153"/>
          </a:xfrm>
          <a:prstGeom prst="teardrop">
            <a:avLst>
              <a:gd name="adj" fmla="val 61128"/>
            </a:avLst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605510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CD6F3C-49A1-7DA2-68CA-362592047A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2F25A0-8A7D-974D-1CA8-F384FF72E9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1240901"/>
            <a:ext cx="10982325" cy="137975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400" b="1" u="sng" dirty="0">
                <a:solidFill>
                  <a:schemeClr val="tx2">
                    <a:lumMod val="75000"/>
                    <a:lumOff val="25000"/>
                  </a:schemeClr>
                </a:solidFill>
                <a:latin typeface="Montserrat" panose="00000500000000000000" pitchFamily="2" charset="0"/>
              </a:rPr>
              <a:t>Problem</a:t>
            </a:r>
            <a:r>
              <a:rPr lang="en-US" sz="20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Montserrat" panose="00000500000000000000" pitchFamily="2" charset="0"/>
              </a:rPr>
              <a:t> </a:t>
            </a:r>
          </a:p>
          <a:p>
            <a:pPr marL="0" indent="0">
              <a:buNone/>
            </a:pPr>
            <a:r>
              <a:rPr lang="en-US" sz="2400" dirty="0">
                <a:latin typeface="Montserrat" panose="00000500000000000000" pitchFamily="2" charset="0"/>
              </a:rPr>
              <a:t>Small Sri Lankan restaurants suffer from severe data scarcity, making traditional forecasting models like ARIMA or LSTM (which require years of data) ineffective</a:t>
            </a:r>
            <a:endParaRPr lang="en-US" sz="2400" b="1" dirty="0">
              <a:solidFill>
                <a:schemeClr val="tx2">
                  <a:lumMod val="75000"/>
                  <a:lumOff val="25000"/>
                </a:schemeClr>
              </a:solidFill>
              <a:latin typeface="Montserrat" panose="00000500000000000000" pitchFamily="2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F63643-AD8F-02A1-B8B9-148648FFA06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35954" y="6356350"/>
            <a:ext cx="911939" cy="365125"/>
          </a:xfrm>
        </p:spPr>
        <p:txBody>
          <a:bodyPr/>
          <a:lstStyle/>
          <a:p>
            <a:r>
              <a:rPr lang="en-US" dirty="0"/>
              <a:t>07/01/2026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4BDBFA-B6FA-1A57-B76D-FCB53C1489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35692" y="6363159"/>
            <a:ext cx="6297612" cy="365125"/>
          </a:xfrm>
        </p:spPr>
        <p:txBody>
          <a:bodyPr anchor="ctr"/>
          <a:lstStyle/>
          <a:p>
            <a:r>
              <a:rPr lang="en-US" sz="1400" dirty="0"/>
              <a:t>IT22073846   |   Thilakarathna W.P.N.S. |   25_26J_393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E1F3BF7D-4534-0D15-6E7E-078C1220E504}"/>
              </a:ext>
            </a:extLst>
          </p:cNvPr>
          <p:cNvSpPr txBox="1">
            <a:spLocks/>
          </p:cNvSpPr>
          <p:nvPr/>
        </p:nvSpPr>
        <p:spPr>
          <a:xfrm>
            <a:off x="449295" y="0"/>
            <a:ext cx="11283885" cy="10229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en-US" sz="2800" b="1" dirty="0">
                <a:solidFill>
                  <a:srgbClr val="3A3A3A"/>
                </a:solidFill>
                <a:latin typeface="Montserrat" panose="00000500000000000000" pitchFamily="2" charset="0"/>
              </a:rPr>
              <a:t>Lightweight Hybrid Food Demand Forecaster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9B5F860-9C71-132E-7AD5-90A8B3F7B796}"/>
              </a:ext>
            </a:extLst>
          </p:cNvPr>
          <p:cNvSpPr txBox="1"/>
          <p:nvPr/>
        </p:nvSpPr>
        <p:spPr>
          <a:xfrm>
            <a:off x="600076" y="2620653"/>
            <a:ext cx="10982324" cy="35796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>
                <a:solidFill>
                  <a:schemeClr val="tx2">
                    <a:lumMod val="75000"/>
                    <a:lumOff val="25000"/>
                  </a:schemeClr>
                </a:solidFill>
                <a:latin typeface="Montserrat" panose="00000500000000000000" pitchFamily="2" charset="0"/>
              </a:rPr>
              <a:t>Objective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000" b="1" dirty="0">
                <a:latin typeface="Montserrat" panose="00000500000000000000" pitchFamily="2" charset="0"/>
              </a:rPr>
              <a:t>The Hybrid Approach: </a:t>
            </a:r>
            <a:r>
              <a:rPr lang="en-US" sz="2000" dirty="0">
                <a:latin typeface="Montserrat" panose="00000500000000000000" pitchFamily="2" charset="0"/>
              </a:rPr>
              <a:t>My solution combines </a:t>
            </a:r>
            <a:r>
              <a:rPr lang="en-US" sz="2000" dirty="0" err="1">
                <a:latin typeface="Montserrat" panose="00000500000000000000" pitchFamily="2" charset="0"/>
              </a:rPr>
              <a:t>XGBoost</a:t>
            </a:r>
            <a:r>
              <a:rPr lang="en-US" sz="2000" dirty="0">
                <a:latin typeface="Montserrat" panose="00000500000000000000" pitchFamily="2" charset="0"/>
              </a:rPr>
              <a:t> (a lightweight machine learning model) with a rule-based engine to provide accurate forecasts.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000" b="1" dirty="0">
                <a:latin typeface="Montserrat" panose="00000500000000000000" pitchFamily="2" charset="0"/>
              </a:rPr>
              <a:t>Contextual Integration: </a:t>
            </a:r>
            <a:r>
              <a:rPr lang="en-US" sz="2000" dirty="0">
                <a:latin typeface="Montserrat" panose="00000500000000000000" pitchFamily="2" charset="0"/>
              </a:rPr>
              <a:t>The model doesn't just look at past sales; it automatically adjusts for local factors such as weather patterns (via APIs), cultural calendars/holidays, and day-of-week effects.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000" b="1" dirty="0">
                <a:latin typeface="Montserrat" panose="00000500000000000000" pitchFamily="2" charset="0"/>
              </a:rPr>
              <a:t>The Prototype: </a:t>
            </a:r>
            <a:r>
              <a:rPr lang="en-US" sz="2000" dirty="0">
                <a:latin typeface="Montserrat" panose="00000500000000000000" pitchFamily="2" charset="0"/>
              </a:rPr>
              <a:t>Currently, a working backend using </a:t>
            </a:r>
            <a:r>
              <a:rPr lang="en-US" sz="2000" dirty="0" err="1">
                <a:latin typeface="Montserrat" panose="00000500000000000000" pitchFamily="2" charset="0"/>
              </a:rPr>
              <a:t>FastAPI</a:t>
            </a:r>
            <a:r>
              <a:rPr lang="en-US" sz="2000" dirty="0">
                <a:latin typeface="Montserrat" panose="00000500000000000000" pitchFamily="2" charset="0"/>
              </a:rPr>
              <a:t> and Python processes daily sales logs to generate quantity predictions for specific meal items.</a:t>
            </a:r>
            <a:endParaRPr lang="en-US" sz="2000" dirty="0">
              <a:solidFill>
                <a:schemeClr val="tx2">
                  <a:lumMod val="75000"/>
                  <a:lumOff val="25000"/>
                </a:schemeClr>
              </a:solidFill>
              <a:latin typeface="Montserrat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485403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1949</TotalTime>
  <Words>2580</Words>
  <Application>Microsoft Office PowerPoint</Application>
  <PresentationFormat>Widescreen</PresentationFormat>
  <Paragraphs>340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3" baseType="lpstr">
      <vt:lpstr>Aptos</vt:lpstr>
      <vt:lpstr>Arial</vt:lpstr>
      <vt:lpstr>Montserrat</vt:lpstr>
      <vt:lpstr>Poppins</vt:lpstr>
      <vt:lpstr>Trebuchet MS</vt:lpstr>
      <vt:lpstr>Wingdings</vt:lpstr>
      <vt:lpstr>Wingdings 3</vt:lpstr>
      <vt:lpstr>Facet</vt:lpstr>
      <vt:lpstr>AI-DRIVEN DEMAND FORECASTING AND WASTE MANAGEMENT SYSTEM FOR SRI LANKAN RESTAURANTS</vt:lpstr>
      <vt:lpstr>Introduction to the Problem</vt:lpstr>
      <vt:lpstr>Social and Research Impact of the Solution</vt:lpstr>
      <vt:lpstr>Previous Research &amp; Shortcomings  and Our Approach</vt:lpstr>
      <vt:lpstr>Previous Research &amp; Shortcomings  and Our Approach</vt:lpstr>
      <vt:lpstr>Overall System Diagram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Food Price Prediction and Supplier Recommendation</vt:lpstr>
      <vt:lpstr>Food Price Prediction and Supplier Recommendation</vt:lpstr>
      <vt:lpstr>Thank You We welcome your questions, feedback, and suggestions.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anuradha jayathunga</dc:creator>
  <cp:lastModifiedBy>Nethum Thilakarathna</cp:lastModifiedBy>
  <cp:revision>111</cp:revision>
  <dcterms:created xsi:type="dcterms:W3CDTF">2025-09-06T14:00:26Z</dcterms:created>
  <dcterms:modified xsi:type="dcterms:W3CDTF">2026-03-09T06:45:49Z</dcterms:modified>
</cp:coreProperties>
</file>